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FAE79A-87F2-4C4B-9B9E-A2DD66A0B202}" type="datetimeFigureOut">
              <a:rPr lang="de-DE" smtClean="0"/>
              <a:t>12.08.2013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D245DE-C443-4DA2-81BC-3AEFE72B01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6541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30B53-EB8F-4C1B-8E29-39A3A8F11F31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9461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Nur Titel und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  <p:custDataLst>
              <p:tags r:id="rId1"/>
            </p:custDataLst>
          </p:nvPr>
        </p:nvSpPr>
        <p:spPr>
          <a:xfrm>
            <a:off x="540000" y="1584000"/>
            <a:ext cx="8064000" cy="288000"/>
          </a:xfrm>
        </p:spPr>
        <p:txBody>
          <a:bodyPr lIns="0" tIns="0" rIns="0" bIns="0"/>
          <a:lstStyle>
            <a:lvl1pPr marL="0" indent="0">
              <a:spcBef>
                <a:spcPts val="833"/>
              </a:spcBef>
              <a:buNone/>
              <a:defRPr sz="1600">
                <a:solidFill>
                  <a:schemeClr val="tx1"/>
                </a:solidFill>
              </a:defRPr>
            </a:lvl1pPr>
            <a:lvl2pPr>
              <a:buNone/>
              <a:defRPr sz="1600">
                <a:solidFill>
                  <a:schemeClr val="tx1"/>
                </a:solidFill>
              </a:defRPr>
            </a:lvl2pPr>
            <a:lvl3pPr>
              <a:buNone/>
              <a:defRPr sz="1600">
                <a:solidFill>
                  <a:schemeClr val="tx1"/>
                </a:solidFill>
              </a:defRPr>
            </a:lvl3pPr>
            <a:lvl4pPr>
              <a:buNone/>
              <a:defRPr sz="1600">
                <a:solidFill>
                  <a:schemeClr val="tx1"/>
                </a:solidFill>
              </a:defRPr>
            </a:lvl4pPr>
            <a:lvl5pPr>
              <a:buNone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 smtClean="0"/>
              <a:t>Untertitel durch Klicken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725524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 hidden="1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9151200" cy="6865200"/>
            <a:chOff x="-3600" y="-3600"/>
            <a:chExt cx="9151200" cy="6865200"/>
          </a:xfrm>
        </p:grpSpPr>
        <p:cxnSp>
          <p:nvCxnSpPr>
            <p:cNvPr id="8" name="Gerade Verbindung 7" hidden="1"/>
            <p:cNvCxnSpPr/>
            <p:nvPr/>
          </p:nvCxnSpPr>
          <p:spPr>
            <a:xfrm>
              <a:off x="0" y="331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 hidden="1"/>
            <p:cNvCxnSpPr/>
            <p:nvPr/>
          </p:nvCxnSpPr>
          <p:spPr>
            <a:xfrm>
              <a:off x="0" y="619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 hidden="1"/>
            <p:cNvCxnSpPr/>
            <p:nvPr/>
          </p:nvCxnSpPr>
          <p:spPr>
            <a:xfrm>
              <a:off x="-3600" y="198424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 hidden="1"/>
            <p:cNvCxnSpPr/>
            <p:nvPr/>
          </p:nvCxnSpPr>
          <p:spPr>
            <a:xfrm>
              <a:off x="0" y="227647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 hidden="1"/>
            <p:cNvCxnSpPr/>
            <p:nvPr/>
          </p:nvCxnSpPr>
          <p:spPr>
            <a:xfrm>
              <a:off x="-3600" y="3857628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 hidden="1"/>
            <p:cNvCxnSpPr/>
            <p:nvPr/>
          </p:nvCxnSpPr>
          <p:spPr>
            <a:xfrm>
              <a:off x="-3600" y="45085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 hidden="1"/>
            <p:cNvCxnSpPr/>
            <p:nvPr/>
          </p:nvCxnSpPr>
          <p:spPr>
            <a:xfrm>
              <a:off x="-3600" y="4221163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 hidden="1"/>
            <p:cNvCxnSpPr/>
            <p:nvPr/>
          </p:nvCxnSpPr>
          <p:spPr>
            <a:xfrm>
              <a:off x="0" y="609282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 hidden="1"/>
            <p:cNvCxnSpPr/>
            <p:nvPr/>
          </p:nvCxnSpPr>
          <p:spPr>
            <a:xfrm>
              <a:off x="540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 hidden="1"/>
            <p:cNvCxnSpPr/>
            <p:nvPr/>
          </p:nvCxnSpPr>
          <p:spPr>
            <a:xfrm>
              <a:off x="4356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 hidden="1"/>
            <p:cNvCxnSpPr/>
            <p:nvPr/>
          </p:nvCxnSpPr>
          <p:spPr>
            <a:xfrm>
              <a:off x="4572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 hidden="1"/>
            <p:cNvCxnSpPr/>
            <p:nvPr/>
          </p:nvCxnSpPr>
          <p:spPr>
            <a:xfrm>
              <a:off x="4788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 hidden="1"/>
            <p:cNvCxnSpPr/>
            <p:nvPr/>
          </p:nvCxnSpPr>
          <p:spPr>
            <a:xfrm>
              <a:off x="8604250" y="-360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52800"/>
            <a:ext cx="8064000" cy="5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539750" y="1988825"/>
            <a:ext cx="8064000" cy="4104000"/>
          </a:xfrm>
          <a:prstGeom prst="rect">
            <a:avLst/>
          </a:prstGeom>
          <a:noFill/>
        </p:spPr>
        <p:txBody>
          <a:bodyPr vert="horz" lIns="7200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/>
        </p:nvSpPr>
        <p:spPr bwMode="auto">
          <a:xfrm>
            <a:off x="7929586" y="6215082"/>
            <a:ext cx="1103289" cy="62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8604000" y="6652800"/>
            <a:ext cx="432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BC352C-164A-4803-9305-5F85FF98D539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37" name="Gerade Verbindung 36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332438"/>
            <a:ext cx="1420131" cy="29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760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Wingdings" pitchFamily="2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Wertkette nach Porter</a:t>
            </a:r>
            <a:endParaRPr lang="de-DE" dirty="0"/>
          </a:p>
        </p:txBody>
      </p:sp>
      <p:grpSp>
        <p:nvGrpSpPr>
          <p:cNvPr id="22" name="Gruppieren 21"/>
          <p:cNvGrpSpPr/>
          <p:nvPr/>
        </p:nvGrpSpPr>
        <p:grpSpPr>
          <a:xfrm>
            <a:off x="537369" y="1989138"/>
            <a:ext cx="8066088" cy="4104481"/>
            <a:chOff x="537369" y="1989138"/>
            <a:chExt cx="8066088" cy="4104481"/>
          </a:xfrm>
        </p:grpSpPr>
        <p:sp>
          <p:nvSpPr>
            <p:cNvPr id="23" name="Rectangle 6"/>
            <p:cNvSpPr>
              <a:spLocks noChangeArrowheads="1"/>
            </p:cNvSpPr>
            <p:nvPr/>
          </p:nvSpPr>
          <p:spPr bwMode="auto">
            <a:xfrm>
              <a:off x="1047750" y="4005263"/>
              <a:ext cx="1289050" cy="2087562"/>
            </a:xfrm>
            <a:prstGeom prst="rect">
              <a:avLst/>
            </a:prstGeom>
            <a:ln/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t" anchorCtr="0"/>
            <a:lstStyle/>
            <a:p>
              <a:pPr algn="ctr">
                <a:buClr>
                  <a:schemeClr val="bg1"/>
                </a:buClr>
                <a:buSzTx/>
                <a:buFont typeface="Wingdings" pitchFamily="2" charset="2"/>
                <a:buNone/>
              </a:pPr>
              <a:endParaRPr lang="en-US" sz="1600" b="1" dirty="0" smtClean="0">
                <a:cs typeface="Arial" charset="0"/>
              </a:endParaRPr>
            </a:p>
            <a:p>
              <a:pPr algn="ctr">
                <a:buClr>
                  <a:schemeClr val="bg1"/>
                </a:buClr>
                <a:buSzTx/>
                <a:buFont typeface="Wingdings" pitchFamily="2" charset="2"/>
                <a:buNone/>
              </a:pPr>
              <a:r>
                <a:rPr lang="en-US" sz="1600" b="1" dirty="0" err="1" smtClean="0">
                  <a:cs typeface="Arial" charset="0"/>
                </a:rPr>
                <a:t>Eingangs-logistik</a:t>
              </a:r>
              <a:endParaRPr lang="en-US" sz="1600" b="1" dirty="0">
                <a:cs typeface="Arial" charset="0"/>
              </a:endParaRPr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auto">
            <a:xfrm>
              <a:off x="2413000" y="4005263"/>
              <a:ext cx="1289050" cy="2087562"/>
            </a:xfrm>
            <a:prstGeom prst="rect">
              <a:avLst/>
            </a:prstGeom>
            <a:ln/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t" anchorCtr="0"/>
            <a:lstStyle/>
            <a:p>
              <a:pPr algn="ctr">
                <a:buClr>
                  <a:schemeClr val="bg1"/>
                </a:buClr>
                <a:buSzTx/>
                <a:buFont typeface="Wingdings" pitchFamily="2" charset="2"/>
                <a:buNone/>
              </a:pPr>
              <a:endParaRPr lang="en-US" sz="1600" b="1" dirty="0" smtClean="0">
                <a:cs typeface="Arial" charset="0"/>
              </a:endParaRPr>
            </a:p>
            <a:p>
              <a:pPr algn="ctr">
                <a:buClr>
                  <a:schemeClr val="bg1"/>
                </a:buClr>
                <a:buSzTx/>
                <a:buFont typeface="Wingdings" pitchFamily="2" charset="2"/>
                <a:buNone/>
              </a:pPr>
              <a:r>
                <a:rPr lang="en-US" sz="1600" b="1" dirty="0" err="1" smtClean="0">
                  <a:cs typeface="Arial" charset="0"/>
                </a:rPr>
                <a:t>Produktion</a:t>
              </a:r>
              <a:endParaRPr lang="en-US" sz="1600" b="1" dirty="0">
                <a:cs typeface="Arial" charset="0"/>
              </a:endParaRPr>
            </a:p>
          </p:txBody>
        </p:sp>
        <p:sp>
          <p:nvSpPr>
            <p:cNvPr id="25" name="Rectangle 8"/>
            <p:cNvSpPr>
              <a:spLocks noChangeArrowheads="1"/>
            </p:cNvSpPr>
            <p:nvPr/>
          </p:nvSpPr>
          <p:spPr bwMode="auto">
            <a:xfrm>
              <a:off x="3778250" y="4005263"/>
              <a:ext cx="1289050" cy="2087562"/>
            </a:xfrm>
            <a:prstGeom prst="rect">
              <a:avLst/>
            </a:prstGeom>
            <a:ln/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t" anchorCtr="0"/>
            <a:lstStyle/>
            <a:p>
              <a:pPr algn="ctr">
                <a:buClr>
                  <a:schemeClr val="bg1"/>
                </a:buClr>
                <a:buSzTx/>
                <a:buFont typeface="Wingdings" pitchFamily="2" charset="2"/>
                <a:buNone/>
              </a:pPr>
              <a:endParaRPr lang="en-US" sz="1600" b="1" dirty="0" smtClean="0"/>
            </a:p>
            <a:p>
              <a:pPr algn="ctr">
                <a:buClr>
                  <a:schemeClr val="bg1"/>
                </a:buClr>
                <a:buSzTx/>
                <a:buFont typeface="Wingdings" pitchFamily="2" charset="2"/>
                <a:buNone/>
              </a:pPr>
              <a:r>
                <a:rPr lang="en-US" sz="1600" b="1" dirty="0" err="1" smtClean="0"/>
                <a:t>Ausgangs-logistik</a:t>
              </a:r>
              <a:endParaRPr lang="en-US" sz="1600" b="1" dirty="0">
                <a:cs typeface="Arial" charset="0"/>
              </a:endParaRPr>
            </a:p>
          </p:txBody>
        </p:sp>
        <p:sp>
          <p:nvSpPr>
            <p:cNvPr id="26" name="Rectangle 9"/>
            <p:cNvSpPr>
              <a:spLocks noChangeArrowheads="1"/>
            </p:cNvSpPr>
            <p:nvPr/>
          </p:nvSpPr>
          <p:spPr bwMode="auto">
            <a:xfrm>
              <a:off x="5143500" y="4005263"/>
              <a:ext cx="1289050" cy="2087562"/>
            </a:xfrm>
            <a:prstGeom prst="rect">
              <a:avLst/>
            </a:prstGeom>
            <a:ln/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t" anchorCtr="0"/>
            <a:lstStyle/>
            <a:p>
              <a:pPr algn="ctr">
                <a:buClr>
                  <a:schemeClr val="bg1"/>
                </a:buClr>
                <a:buSzTx/>
                <a:buFont typeface="Wingdings" pitchFamily="2" charset="2"/>
                <a:buNone/>
              </a:pPr>
              <a:endParaRPr lang="en-US" sz="1600" b="1" dirty="0" smtClean="0">
                <a:cs typeface="Arial" charset="0"/>
              </a:endParaRPr>
            </a:p>
            <a:p>
              <a:pPr algn="ctr">
                <a:buClr>
                  <a:schemeClr val="bg1"/>
                </a:buClr>
                <a:buSzTx/>
                <a:buFont typeface="Wingdings" pitchFamily="2" charset="2"/>
                <a:buNone/>
              </a:pPr>
              <a:r>
                <a:rPr lang="en-US" sz="1600" b="1" dirty="0" smtClean="0">
                  <a:cs typeface="Arial" charset="0"/>
                </a:rPr>
                <a:t>Marketing </a:t>
              </a:r>
              <a:r>
                <a:rPr lang="en-US" sz="1600" b="1" dirty="0">
                  <a:cs typeface="Arial" charset="0"/>
                </a:rPr>
                <a:t/>
              </a:r>
              <a:br>
                <a:rPr lang="en-US" sz="1600" b="1" dirty="0">
                  <a:cs typeface="Arial" charset="0"/>
                </a:rPr>
              </a:br>
              <a:r>
                <a:rPr lang="en-US" sz="1600" b="1" dirty="0">
                  <a:cs typeface="Arial" charset="0"/>
                </a:rPr>
                <a:t>&amp; Sales</a:t>
              </a:r>
            </a:p>
          </p:txBody>
        </p:sp>
        <p:sp>
          <p:nvSpPr>
            <p:cNvPr id="27" name="Rectangle 10"/>
            <p:cNvSpPr>
              <a:spLocks noChangeArrowheads="1"/>
            </p:cNvSpPr>
            <p:nvPr/>
          </p:nvSpPr>
          <p:spPr bwMode="auto">
            <a:xfrm>
              <a:off x="6510338" y="4005263"/>
              <a:ext cx="1289050" cy="2087562"/>
            </a:xfrm>
            <a:prstGeom prst="rect">
              <a:avLst/>
            </a:prstGeom>
            <a:ln/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t" anchorCtr="0"/>
            <a:lstStyle/>
            <a:p>
              <a:pPr algn="ctr">
                <a:buClr>
                  <a:schemeClr val="bg1"/>
                </a:buClr>
                <a:buSzTx/>
                <a:buFont typeface="Wingdings" pitchFamily="2" charset="2"/>
                <a:buNone/>
              </a:pPr>
              <a:endParaRPr lang="en-US" sz="1600" b="1" dirty="0" smtClean="0">
                <a:cs typeface="Arial" charset="0"/>
              </a:endParaRPr>
            </a:p>
            <a:p>
              <a:pPr algn="ctr">
                <a:buClr>
                  <a:schemeClr val="bg1"/>
                </a:buClr>
                <a:buSzTx/>
                <a:buFont typeface="Wingdings" pitchFamily="2" charset="2"/>
                <a:buNone/>
              </a:pPr>
              <a:r>
                <a:rPr lang="en-US" sz="1600" b="1" dirty="0" smtClean="0">
                  <a:cs typeface="Arial" charset="0"/>
                </a:rPr>
                <a:t>After </a:t>
              </a:r>
              <a:r>
                <a:rPr lang="en-US" sz="1600" b="1" dirty="0">
                  <a:cs typeface="Arial" charset="0"/>
                </a:rPr>
                <a:t>Sales</a:t>
              </a:r>
            </a:p>
            <a:p>
              <a:pPr algn="ctr">
                <a:buClr>
                  <a:schemeClr val="bg1"/>
                </a:buClr>
                <a:buSzTx/>
                <a:buFont typeface="Wingdings" pitchFamily="2" charset="2"/>
                <a:buNone/>
              </a:pPr>
              <a:r>
                <a:rPr lang="en-US" sz="1600" b="1" dirty="0">
                  <a:cs typeface="Arial" charset="0"/>
                </a:rPr>
                <a:t>Services</a:t>
              </a:r>
            </a:p>
          </p:txBody>
        </p:sp>
        <p:sp>
          <p:nvSpPr>
            <p:cNvPr id="28" name="Rectangle 11"/>
            <p:cNvSpPr>
              <a:spLocks noChangeArrowheads="1"/>
            </p:cNvSpPr>
            <p:nvPr/>
          </p:nvSpPr>
          <p:spPr bwMode="auto">
            <a:xfrm>
              <a:off x="1042988" y="3500438"/>
              <a:ext cx="6756400" cy="431800"/>
            </a:xfrm>
            <a:prstGeom prst="rect">
              <a:avLst/>
            </a:prstGeom>
            <a:ln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>
                <a:buClr>
                  <a:schemeClr val="bg1"/>
                </a:buClr>
                <a:buSzTx/>
                <a:buFont typeface="Wingdings" pitchFamily="2" charset="2"/>
                <a:buNone/>
              </a:pPr>
              <a:r>
                <a:rPr lang="en-US" sz="1600" b="1">
                  <a:solidFill>
                    <a:sysClr val="windowText" lastClr="000000"/>
                  </a:solidFill>
                  <a:cs typeface="Arial" charset="0"/>
                </a:rPr>
                <a:t>Infrastruktur</a:t>
              </a:r>
            </a:p>
          </p:txBody>
        </p:sp>
        <p:sp>
          <p:nvSpPr>
            <p:cNvPr id="29" name="Rectangle 12"/>
            <p:cNvSpPr>
              <a:spLocks noChangeArrowheads="1"/>
            </p:cNvSpPr>
            <p:nvPr/>
          </p:nvSpPr>
          <p:spPr bwMode="auto">
            <a:xfrm>
              <a:off x="1042988" y="2995613"/>
              <a:ext cx="6756400" cy="430212"/>
            </a:xfrm>
            <a:prstGeom prst="rect">
              <a:avLst/>
            </a:prstGeom>
            <a:ln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>
                <a:buClr>
                  <a:schemeClr val="bg1"/>
                </a:buClr>
                <a:buSzTx/>
                <a:buFont typeface="Wingdings" pitchFamily="2" charset="2"/>
                <a:buNone/>
              </a:pPr>
              <a:r>
                <a:rPr lang="en-US" sz="1600" b="1">
                  <a:solidFill>
                    <a:sysClr val="windowText" lastClr="000000"/>
                  </a:solidFill>
                  <a:cs typeface="Arial" charset="0"/>
                </a:rPr>
                <a:t>Personalwesen</a:t>
              </a:r>
            </a:p>
          </p:txBody>
        </p:sp>
        <p:sp>
          <p:nvSpPr>
            <p:cNvPr id="30" name="Rectangle 13"/>
            <p:cNvSpPr>
              <a:spLocks noChangeArrowheads="1"/>
            </p:cNvSpPr>
            <p:nvPr/>
          </p:nvSpPr>
          <p:spPr bwMode="auto">
            <a:xfrm>
              <a:off x="1042988" y="2492375"/>
              <a:ext cx="6756400" cy="430212"/>
            </a:xfrm>
            <a:prstGeom prst="rect">
              <a:avLst/>
            </a:prstGeom>
            <a:ln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>
                <a:buClr>
                  <a:schemeClr val="bg1"/>
                </a:buClr>
                <a:buSzTx/>
                <a:buFont typeface="Wingdings" pitchFamily="2" charset="2"/>
                <a:buNone/>
              </a:pPr>
              <a:r>
                <a:rPr lang="en-US" sz="1600" b="1">
                  <a:solidFill>
                    <a:sysClr val="windowText" lastClr="000000"/>
                  </a:solidFill>
                  <a:cs typeface="Arial" charset="0"/>
                </a:rPr>
                <a:t>Technologie</a:t>
              </a:r>
            </a:p>
          </p:txBody>
        </p:sp>
        <p:sp>
          <p:nvSpPr>
            <p:cNvPr id="31" name="Rectangle 14"/>
            <p:cNvSpPr>
              <a:spLocks noChangeArrowheads="1"/>
            </p:cNvSpPr>
            <p:nvPr/>
          </p:nvSpPr>
          <p:spPr bwMode="auto">
            <a:xfrm>
              <a:off x="1042988" y="1989138"/>
              <a:ext cx="6756400" cy="430212"/>
            </a:xfrm>
            <a:prstGeom prst="rect">
              <a:avLst/>
            </a:prstGeom>
            <a:ln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>
                <a:buClr>
                  <a:schemeClr val="bg1"/>
                </a:buClr>
                <a:buSzTx/>
                <a:buFont typeface="Wingdings" pitchFamily="2" charset="2"/>
                <a:buNone/>
              </a:pPr>
              <a:r>
                <a:rPr lang="en-US" sz="1600" b="1">
                  <a:solidFill>
                    <a:sysClr val="windowText" lastClr="000000"/>
                  </a:solidFill>
                  <a:cs typeface="Arial" charset="0"/>
                </a:rPr>
                <a:t>Einkauf</a:t>
              </a:r>
            </a:p>
          </p:txBody>
        </p:sp>
        <p:sp>
          <p:nvSpPr>
            <p:cNvPr id="32" name="AutoShape 15"/>
            <p:cNvSpPr>
              <a:spLocks noChangeArrowheads="1"/>
            </p:cNvSpPr>
            <p:nvPr/>
          </p:nvSpPr>
          <p:spPr bwMode="auto">
            <a:xfrm rot="5400000">
              <a:off x="6186488" y="3676650"/>
              <a:ext cx="4103687" cy="730250"/>
            </a:xfrm>
            <a:prstGeom prst="triangle">
              <a:avLst>
                <a:gd name="adj" fmla="val 50000"/>
              </a:avLst>
            </a:prstGeom>
            <a:ln/>
            <a:ex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>
                <a:buClr>
                  <a:schemeClr val="bg1"/>
                </a:buClr>
                <a:buSzTx/>
                <a:buFont typeface="Wingdings" pitchFamily="2" charset="2"/>
                <a:buNone/>
              </a:pPr>
              <a:r>
                <a:rPr lang="en-US" sz="1600" b="1" dirty="0">
                  <a:solidFill>
                    <a:schemeClr val="bg1"/>
                  </a:solidFill>
                  <a:cs typeface="Arial" charset="0"/>
                </a:rPr>
                <a:t>Marge</a:t>
              </a:r>
            </a:p>
          </p:txBody>
        </p:sp>
        <p:sp>
          <p:nvSpPr>
            <p:cNvPr id="33" name="Rectangle 16"/>
            <p:cNvSpPr>
              <a:spLocks noChangeArrowheads="1"/>
            </p:cNvSpPr>
            <p:nvPr/>
          </p:nvSpPr>
          <p:spPr bwMode="auto">
            <a:xfrm rot="16200000">
              <a:off x="-288924" y="4832350"/>
              <a:ext cx="2087562" cy="434975"/>
            </a:xfrm>
            <a:prstGeom prst="rect">
              <a:avLst/>
            </a:prstGeom>
            <a:ln/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tIns="36000" rIns="0" bIns="36000" anchor="ctr"/>
            <a:lstStyle/>
            <a:p>
              <a:pPr algn="ctr">
                <a:buClr>
                  <a:schemeClr val="bg1"/>
                </a:buClr>
                <a:buSzTx/>
                <a:buFont typeface="Wingdings" pitchFamily="2" charset="2"/>
                <a:buNone/>
              </a:pPr>
              <a:r>
                <a:rPr lang="en-US" sz="1400" b="1" dirty="0" err="1">
                  <a:cs typeface="Arial" charset="0"/>
                </a:rPr>
                <a:t>Primäraktivitäten</a:t>
              </a:r>
              <a:endParaRPr lang="en-US" sz="1400" b="1" dirty="0">
                <a:cs typeface="Arial" charset="0"/>
              </a:endParaRPr>
            </a:p>
          </p:txBody>
        </p:sp>
        <p:sp>
          <p:nvSpPr>
            <p:cNvPr id="34" name="Rectangle 17"/>
            <p:cNvSpPr>
              <a:spLocks noChangeArrowheads="1"/>
            </p:cNvSpPr>
            <p:nvPr/>
          </p:nvSpPr>
          <p:spPr bwMode="auto">
            <a:xfrm rot="16200000">
              <a:off x="-217487" y="2744788"/>
              <a:ext cx="1944687" cy="434975"/>
            </a:xfrm>
            <a:prstGeom prst="rect">
              <a:avLst/>
            </a:prstGeom>
            <a:ln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36000" rIns="0" bIns="36000" anchor="ctr"/>
            <a:lstStyle/>
            <a:p>
              <a:pPr algn="ctr">
                <a:buClr>
                  <a:schemeClr val="bg1"/>
                </a:buClr>
                <a:buSzTx/>
                <a:buFont typeface="Wingdings" pitchFamily="2" charset="2"/>
                <a:buNone/>
              </a:pPr>
              <a:r>
                <a:rPr lang="en-US" sz="1400" b="1" dirty="0" err="1">
                  <a:solidFill>
                    <a:sysClr val="windowText" lastClr="000000"/>
                  </a:solidFill>
                  <a:cs typeface="Arial" charset="0"/>
                </a:rPr>
                <a:t>Sekundäraktivitäten</a:t>
              </a:r>
              <a:endParaRPr lang="en-US" sz="1400" b="1" dirty="0">
                <a:solidFill>
                  <a:sysClr val="windowText" lastClr="000000"/>
                </a:solidFill>
                <a:cs typeface="Arial" charset="0"/>
              </a:endParaRPr>
            </a:p>
          </p:txBody>
        </p:sp>
      </p:grpSp>
      <p:sp>
        <p:nvSpPr>
          <p:cNvPr id="21" name="Gleichschenkliges Dreieck 20"/>
          <p:cNvSpPr/>
          <p:nvPr/>
        </p:nvSpPr>
        <p:spPr>
          <a:xfrm rot="5400000">
            <a:off x="2066152" y="5365956"/>
            <a:ext cx="734400" cy="187200"/>
          </a:xfrm>
          <a:prstGeom prst="triangl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Gleichschenkliges Dreieck 38"/>
          <p:cNvSpPr/>
          <p:nvPr/>
        </p:nvSpPr>
        <p:spPr>
          <a:xfrm rot="5400000">
            <a:off x="6170608" y="5367600"/>
            <a:ext cx="734400" cy="187200"/>
          </a:xfrm>
          <a:prstGeom prst="triangl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Gleichschenkliges Dreieck 39"/>
          <p:cNvSpPr/>
          <p:nvPr/>
        </p:nvSpPr>
        <p:spPr>
          <a:xfrm rot="5400000">
            <a:off x="4802456" y="5365956"/>
            <a:ext cx="734400" cy="187200"/>
          </a:xfrm>
          <a:prstGeom prst="triangl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Gleichschenkliges Dreieck 40"/>
          <p:cNvSpPr/>
          <p:nvPr/>
        </p:nvSpPr>
        <p:spPr>
          <a:xfrm rot="5400000">
            <a:off x="3434304" y="5365956"/>
            <a:ext cx="734400" cy="187200"/>
          </a:xfrm>
          <a:prstGeom prst="triangl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977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guideLin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14,17323;14,17323;28,34646;28,45181;42,62504;42,51968;56,69291;56,69291;70,86614;"/>
  <p:tag name="VCT-BULLETVISIBILITY" val="G*****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ubTitle"/>
</p:tagLst>
</file>

<file path=ppt/theme/theme1.xml><?xml version="1.0" encoding="utf-8"?>
<a:theme xmlns:a="http://schemas.openxmlformats.org/drawingml/2006/main" name="QuickSlide">
  <a:themeElements>
    <a:clrScheme name="Strategy Compass">
      <a:dk1>
        <a:srgbClr val="000000"/>
      </a:dk1>
      <a:lt1>
        <a:srgbClr val="FFFFFF"/>
      </a:lt1>
      <a:dk2>
        <a:srgbClr val="A2A2A2"/>
      </a:dk2>
      <a:lt2>
        <a:srgbClr val="FFFFFF"/>
      </a:lt2>
      <a:accent1>
        <a:srgbClr val="BED2FF"/>
      </a:accent1>
      <a:accent2>
        <a:srgbClr val="3C8CC8"/>
      </a:accent2>
      <a:accent3>
        <a:srgbClr val="00285A"/>
      </a:accent3>
      <a:accent4>
        <a:srgbClr val="BFBFBF"/>
      </a:accent4>
      <a:accent5>
        <a:srgbClr val="595959"/>
      </a:accent5>
      <a:accent6>
        <a:srgbClr val="C80A1E"/>
      </a:accent6>
      <a:hlink>
        <a:srgbClr val="0000FF"/>
      </a:hlink>
      <a:folHlink>
        <a:srgbClr val="800080"/>
      </a:folHlink>
    </a:clrScheme>
    <a:fontScheme name="Quick Slide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lIns="72000" rIns="72000" rtlCol="0" anchor="t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3"/>
          </a:solidFill>
          <a:miter lim="800000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rIns="72000" rtlCol="0">
        <a:noAutofit/>
      </a:bodyPr>
      <a:lstStyle>
        <a:defPPr>
          <a:buSzPct val="90000"/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QuickSlide Entwurfsvorlage Executive</Template>
  <TotalTime>0</TotalTime>
  <Words>18</Words>
  <Application>Microsoft Office PowerPoint</Application>
  <PresentationFormat>Bildschirmpräsentation (4:3)</PresentationFormat>
  <Paragraphs>20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QuickSlide</vt:lpstr>
      <vt:lpstr>Wertkette nach Porter</vt:lpstr>
    </vt:vector>
  </TitlesOfParts>
  <Company>Strategy Compass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Folien Manager-Wiki überarbeitet</dc:title>
  <dc:creator>Strategy Compass GmbH</dc:creator>
  <dc:description>Wertkette nach Porter</dc:description>
  <cp:lastModifiedBy>Strategy Compass</cp:lastModifiedBy>
  <cp:revision>72</cp:revision>
  <dcterms:created xsi:type="dcterms:W3CDTF">2011-01-20T14:36:29Z</dcterms:created>
  <dcterms:modified xsi:type="dcterms:W3CDTF">2013-08-12T10:04:40Z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Folien Manager-Wiki überarbeitet</vt:lpwstr>
  </property>
  <property fmtid="{D5CDD505-2E9C-101B-9397-08002B2CF9AE}" pid="3" name="SlideDescription">
    <vt:lpwstr>Wertkette nach Porter</vt:lpwstr>
  </property>
</Properties>
</file>