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 hidden="1"/>
          <p:cNvGrpSpPr/>
          <p:nvPr userDrawn="1">
            <p:custDataLst>
              <p:tags r:id="rId3"/>
            </p:custDataLst>
          </p:nvPr>
        </p:nvGrpSpPr>
        <p:grpSpPr>
          <a:xfrm>
            <a:off x="0" y="0"/>
            <a:ext cx="9151200" cy="6865200"/>
            <a:chOff x="-3600" y="-3600"/>
            <a:chExt cx="9151200" cy="6865200"/>
          </a:xfrm>
        </p:grpSpPr>
        <p:cxnSp>
          <p:nvCxnSpPr>
            <p:cNvPr id="8" name="Gerade Verbindung 7" hidden="1"/>
            <p:cNvCxnSpPr/>
            <p:nvPr/>
          </p:nvCxnSpPr>
          <p:spPr>
            <a:xfrm>
              <a:off x="0" y="331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 hidden="1"/>
            <p:cNvCxnSpPr/>
            <p:nvPr/>
          </p:nvCxnSpPr>
          <p:spPr>
            <a:xfrm>
              <a:off x="0" y="619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 hidden="1"/>
            <p:cNvCxnSpPr/>
            <p:nvPr/>
          </p:nvCxnSpPr>
          <p:spPr>
            <a:xfrm>
              <a:off x="-3600" y="198424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 hidden="1"/>
            <p:cNvCxnSpPr/>
            <p:nvPr/>
          </p:nvCxnSpPr>
          <p:spPr>
            <a:xfrm>
              <a:off x="0" y="227647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 hidden="1"/>
            <p:cNvCxnSpPr/>
            <p:nvPr/>
          </p:nvCxnSpPr>
          <p:spPr>
            <a:xfrm>
              <a:off x="-3600" y="3857628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 hidden="1"/>
            <p:cNvCxnSpPr/>
            <p:nvPr/>
          </p:nvCxnSpPr>
          <p:spPr>
            <a:xfrm>
              <a:off x="-3600" y="45085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 hidden="1"/>
            <p:cNvCxnSpPr/>
            <p:nvPr/>
          </p:nvCxnSpPr>
          <p:spPr>
            <a:xfrm>
              <a:off x="-3600" y="4221163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 hidden="1"/>
            <p:cNvCxnSpPr/>
            <p:nvPr/>
          </p:nvCxnSpPr>
          <p:spPr>
            <a:xfrm>
              <a:off x="0" y="609282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 hidden="1"/>
            <p:cNvCxnSpPr/>
            <p:nvPr/>
          </p:nvCxnSpPr>
          <p:spPr>
            <a:xfrm>
              <a:off x="540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 hidden="1"/>
            <p:cNvCxnSpPr/>
            <p:nvPr/>
          </p:nvCxnSpPr>
          <p:spPr>
            <a:xfrm>
              <a:off x="4356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 hidden="1"/>
            <p:cNvCxnSpPr/>
            <p:nvPr/>
          </p:nvCxnSpPr>
          <p:spPr>
            <a:xfrm>
              <a:off x="4572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 hidden="1"/>
            <p:cNvCxnSpPr/>
            <p:nvPr/>
          </p:nvCxnSpPr>
          <p:spPr>
            <a:xfrm>
              <a:off x="4788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 hidden="1"/>
            <p:cNvCxnSpPr/>
            <p:nvPr/>
          </p:nvCxnSpPr>
          <p:spPr>
            <a:xfrm>
              <a:off x="8604250" y="-360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052800"/>
            <a:ext cx="8064000" cy="57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539750" y="1988825"/>
            <a:ext cx="8064000" cy="4104000"/>
          </a:xfrm>
          <a:prstGeom prst="rect">
            <a:avLst/>
          </a:prstGeom>
          <a:noFill/>
        </p:spPr>
        <p:txBody>
          <a:bodyPr vert="horz" lIns="72000" tIns="45720" rIns="91440" bIns="4572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/>
        </p:nvSpPr>
        <p:spPr bwMode="auto">
          <a:xfrm>
            <a:off x="7929586" y="6215082"/>
            <a:ext cx="1103289" cy="62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8604000" y="6652800"/>
            <a:ext cx="432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BC352C-164A-4803-9305-5F85FF98D539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37" name="Gerade Verbindung 36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/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1" name="Grafik 2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332438"/>
            <a:ext cx="1420131" cy="29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98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Wingdings" pitchFamily="2" charset="2"/>
        <a:buChar char="§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 über quantitative Prognoseverfahren und Anwendungsbeispiele</a:t>
            </a:r>
            <a:endParaRPr lang="en-GB" dirty="0"/>
          </a:p>
        </p:txBody>
      </p:sp>
      <p:sp>
        <p:nvSpPr>
          <p:cNvPr id="4" name="Rechteck 3"/>
          <p:cNvSpPr/>
          <p:nvPr/>
        </p:nvSpPr>
        <p:spPr>
          <a:xfrm>
            <a:off x="539552" y="5229200"/>
            <a:ext cx="2304256" cy="1152128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rIns="72000" rtlCol="0" anchor="t" anchorCtr="0"/>
          <a:lstStyle/>
          <a:p>
            <a:r>
              <a:rPr lang="de-DE" sz="1400" b="1" dirty="0" smtClean="0">
                <a:solidFill>
                  <a:schemeClr val="bg1"/>
                </a:solidFill>
              </a:rPr>
              <a:t>Multivariate Verfahren</a:t>
            </a:r>
          </a:p>
          <a:p>
            <a:r>
              <a:rPr lang="de-DE" sz="1400" dirty="0" smtClean="0">
                <a:solidFill>
                  <a:schemeClr val="bg1"/>
                </a:solidFill>
              </a:rPr>
              <a:t>- Interdependenzanalysen -</a:t>
            </a:r>
          </a:p>
          <a:p>
            <a:endParaRPr lang="de-DE" sz="800" dirty="0" smtClean="0">
              <a:solidFill>
                <a:schemeClr val="bg1"/>
              </a:solidFill>
            </a:endParaRPr>
          </a:p>
          <a:p>
            <a:r>
              <a:rPr lang="de-DE" sz="1000" dirty="0" smtClean="0">
                <a:solidFill>
                  <a:schemeClr val="bg1"/>
                </a:solidFill>
              </a:rPr>
              <a:t>Analyse wechselseitiger Beziehungen, Unterscheidung abhängiger und unabhängiger Variablen nicht möglich</a:t>
            </a:r>
          </a:p>
        </p:txBody>
      </p:sp>
      <p:sp>
        <p:nvSpPr>
          <p:cNvPr id="5" name="Rechteck 4"/>
          <p:cNvSpPr/>
          <p:nvPr/>
        </p:nvSpPr>
        <p:spPr>
          <a:xfrm>
            <a:off x="2843808" y="5229200"/>
            <a:ext cx="5760192" cy="115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rIns="72000" rtlCol="0" anchor="t" anchorCtr="0"/>
          <a:lstStyle/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  <a:buFont typeface="Wingdings"/>
              <a:buChar char="§"/>
            </a:pPr>
            <a:r>
              <a:rPr lang="de-DE" sz="1200" dirty="0" smtClean="0">
                <a:solidFill>
                  <a:schemeClr val="tx1"/>
                </a:solidFill>
              </a:rPr>
              <a:t>Faktorenanalyse: z.B. Ermittlung der wichtigsten Kriterien bei der Wahl eines Lieferanten (Auswahl unter einer Vielzahl bewerteter Kriterien)</a:t>
            </a:r>
          </a:p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  <a:buFont typeface="Wingdings"/>
              <a:buChar char="§"/>
            </a:pPr>
            <a:r>
              <a:rPr lang="de-DE" sz="1200" dirty="0" smtClean="0">
                <a:solidFill>
                  <a:schemeClr val="tx1"/>
                </a:solidFill>
              </a:rPr>
              <a:t>Clusteranalyse: z.B. Segmentierung von Kunden gemäß typischen gekauften Ausstattungsmerkmalen bei PKW</a:t>
            </a:r>
          </a:p>
        </p:txBody>
      </p:sp>
      <p:sp>
        <p:nvSpPr>
          <p:cNvPr id="8" name="Rechteck 7"/>
          <p:cNvSpPr/>
          <p:nvPr/>
        </p:nvSpPr>
        <p:spPr>
          <a:xfrm>
            <a:off x="539552" y="3848325"/>
            <a:ext cx="2304256" cy="1296144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rIns="72000" rtlCol="0" anchor="t" anchorCtr="0"/>
          <a:lstStyle/>
          <a:p>
            <a:r>
              <a:rPr lang="de-DE" sz="1400" b="1" dirty="0" smtClean="0">
                <a:solidFill>
                  <a:schemeClr val="bg1"/>
                </a:solidFill>
              </a:rPr>
              <a:t>Multivariate Verfahren</a:t>
            </a:r>
          </a:p>
          <a:p>
            <a:r>
              <a:rPr lang="de-DE" sz="1400" dirty="0" smtClean="0">
                <a:solidFill>
                  <a:schemeClr val="bg1"/>
                </a:solidFill>
              </a:rPr>
              <a:t>- Dependenzanalysen -</a:t>
            </a:r>
          </a:p>
          <a:p>
            <a:endParaRPr lang="de-DE" sz="800" dirty="0" smtClean="0">
              <a:solidFill>
                <a:schemeClr val="bg1"/>
              </a:solidFill>
            </a:endParaRPr>
          </a:p>
          <a:p>
            <a:r>
              <a:rPr lang="de-DE" sz="1000" dirty="0" smtClean="0">
                <a:solidFill>
                  <a:schemeClr val="bg1"/>
                </a:solidFill>
              </a:rPr>
              <a:t>Analyse von Abhängigkeiten, Unterscheidung abhängiger und unabhängiger Variablen möglich</a:t>
            </a:r>
          </a:p>
        </p:txBody>
      </p:sp>
      <p:sp>
        <p:nvSpPr>
          <p:cNvPr id="9" name="Rechteck 8"/>
          <p:cNvSpPr/>
          <p:nvPr/>
        </p:nvSpPr>
        <p:spPr>
          <a:xfrm>
            <a:off x="2843808" y="3848325"/>
            <a:ext cx="5760192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rIns="72000" rtlCol="0" anchor="t" anchorCtr="0"/>
          <a:lstStyle/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  <a:buFont typeface="Wingdings"/>
              <a:buChar char="§"/>
            </a:pPr>
            <a:r>
              <a:rPr lang="de-DE" sz="1200" dirty="0" smtClean="0">
                <a:solidFill>
                  <a:schemeClr val="tx1"/>
                </a:solidFill>
              </a:rPr>
              <a:t>Multiple Regressionsanalyse: z.B. </a:t>
            </a:r>
            <a:r>
              <a:rPr lang="de-DE" sz="1200" dirty="0" err="1" smtClean="0">
                <a:solidFill>
                  <a:schemeClr val="tx1"/>
                </a:solidFill>
              </a:rPr>
              <a:t>Abhängikeit</a:t>
            </a:r>
            <a:r>
              <a:rPr lang="de-DE" sz="1200" dirty="0" smtClean="0">
                <a:solidFill>
                  <a:schemeClr val="tx1"/>
                </a:solidFill>
              </a:rPr>
              <a:t> des Absatzes von Preis, Werbeausgaben und Konjunktur</a:t>
            </a:r>
          </a:p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  <a:buFont typeface="Wingdings"/>
              <a:buChar char="§"/>
            </a:pPr>
            <a:r>
              <a:rPr lang="de-DE" sz="1200" dirty="0" smtClean="0">
                <a:solidFill>
                  <a:schemeClr val="tx1"/>
                </a:solidFill>
              </a:rPr>
              <a:t>Multiple Varianzanalyse: z.B. Abhängigkeit der Bewerberzahl von Zeitungsanzeigen oder Werbespots</a:t>
            </a:r>
          </a:p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  <a:buFont typeface="Wingdings"/>
              <a:buChar char="§"/>
            </a:pPr>
            <a:r>
              <a:rPr lang="de-DE" sz="1200" dirty="0" smtClean="0">
                <a:solidFill>
                  <a:schemeClr val="tx1"/>
                </a:solidFill>
              </a:rPr>
              <a:t>Multiple </a:t>
            </a:r>
            <a:r>
              <a:rPr lang="de-DE" sz="1200" dirty="0" err="1" smtClean="0">
                <a:solidFill>
                  <a:schemeClr val="tx1"/>
                </a:solidFill>
              </a:rPr>
              <a:t>Diskriminanzanalyse</a:t>
            </a:r>
            <a:r>
              <a:rPr lang="de-DE" sz="1200" dirty="0" smtClean="0">
                <a:solidFill>
                  <a:schemeClr val="tx1"/>
                </a:solidFill>
              </a:rPr>
              <a:t>: z.B. Bestimmung der Unterschiede zwischen Käufern verschiedener Marken</a:t>
            </a:r>
          </a:p>
        </p:txBody>
      </p:sp>
      <p:sp>
        <p:nvSpPr>
          <p:cNvPr id="11" name="Rechteck 10"/>
          <p:cNvSpPr/>
          <p:nvPr/>
        </p:nvSpPr>
        <p:spPr>
          <a:xfrm>
            <a:off x="539552" y="2827490"/>
            <a:ext cx="2304256" cy="936104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rIns="72000" rtlCol="0" anchor="t" anchorCtr="0"/>
          <a:lstStyle/>
          <a:p>
            <a:r>
              <a:rPr lang="de-DE" sz="1400" b="1" dirty="0" err="1" smtClean="0">
                <a:solidFill>
                  <a:schemeClr val="bg1"/>
                </a:solidFill>
              </a:rPr>
              <a:t>Bivariate</a:t>
            </a:r>
            <a:r>
              <a:rPr lang="de-DE" sz="1400" b="1" dirty="0" smtClean="0">
                <a:solidFill>
                  <a:schemeClr val="bg1"/>
                </a:solidFill>
              </a:rPr>
              <a:t> Verfahren</a:t>
            </a:r>
          </a:p>
          <a:p>
            <a:endParaRPr lang="de-DE" sz="800" dirty="0" smtClean="0">
              <a:solidFill>
                <a:schemeClr val="bg1"/>
              </a:solidFill>
            </a:endParaRPr>
          </a:p>
          <a:p>
            <a:r>
              <a:rPr lang="de-DE" sz="1000" dirty="0" smtClean="0">
                <a:solidFill>
                  <a:schemeClr val="bg1"/>
                </a:solidFill>
              </a:rPr>
              <a:t>Zwei Variablen</a:t>
            </a:r>
          </a:p>
        </p:txBody>
      </p:sp>
      <p:sp>
        <p:nvSpPr>
          <p:cNvPr id="12" name="Rechteck 11"/>
          <p:cNvSpPr/>
          <p:nvPr/>
        </p:nvSpPr>
        <p:spPr>
          <a:xfrm>
            <a:off x="2843808" y="2827490"/>
            <a:ext cx="5760192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rIns="72000" rtlCol="0" anchor="t" anchorCtr="0"/>
          <a:lstStyle/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  <a:buFont typeface="Wingdings"/>
              <a:buChar char="§"/>
            </a:pPr>
            <a:r>
              <a:rPr lang="de-DE" sz="1200" dirty="0" smtClean="0">
                <a:solidFill>
                  <a:schemeClr val="tx1"/>
                </a:solidFill>
              </a:rPr>
              <a:t>Kreuztabellen: z.B. Anteil männlicher/weiblicher Käufer einer Marke</a:t>
            </a:r>
          </a:p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  <a:buFont typeface="Wingdings"/>
              <a:buChar char="§"/>
            </a:pPr>
            <a:r>
              <a:rPr lang="de-DE" sz="1200" dirty="0" smtClean="0">
                <a:solidFill>
                  <a:schemeClr val="tx1"/>
                </a:solidFill>
              </a:rPr>
              <a:t>Einfache Regressionsanalyse: z.B. Berechnung vom Trendprognosen</a:t>
            </a:r>
          </a:p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  <a:buFont typeface="Wingdings"/>
              <a:buChar char="§"/>
            </a:pPr>
            <a:r>
              <a:rPr lang="de-DE" sz="1200" dirty="0" smtClean="0">
                <a:solidFill>
                  <a:schemeClr val="tx1"/>
                </a:solidFill>
              </a:rPr>
              <a:t>Korrelationsanalyse: z.B. Beziehung zwischen </a:t>
            </a:r>
            <a:r>
              <a:rPr lang="de-DE" sz="1200" dirty="0" err="1" smtClean="0">
                <a:solidFill>
                  <a:schemeClr val="tx1"/>
                </a:solidFill>
              </a:rPr>
              <a:t>Erzpreis</a:t>
            </a:r>
            <a:r>
              <a:rPr lang="de-DE" sz="1200" dirty="0" smtClean="0">
                <a:solidFill>
                  <a:schemeClr val="tx1"/>
                </a:solidFill>
              </a:rPr>
              <a:t> und Aktienkursen von Rohstoffproduzenten</a:t>
            </a:r>
          </a:p>
        </p:txBody>
      </p:sp>
      <p:sp>
        <p:nvSpPr>
          <p:cNvPr id="14" name="Rechteck 13"/>
          <p:cNvSpPr/>
          <p:nvPr/>
        </p:nvSpPr>
        <p:spPr>
          <a:xfrm>
            <a:off x="539552" y="1988840"/>
            <a:ext cx="2304256" cy="753919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rIns="72000" rtlCol="0" anchor="t" anchorCtr="0"/>
          <a:lstStyle/>
          <a:p>
            <a:r>
              <a:rPr lang="de-DE" sz="1400" b="1" dirty="0" err="1" smtClean="0">
                <a:solidFill>
                  <a:schemeClr val="bg1"/>
                </a:solidFill>
              </a:rPr>
              <a:t>Univariate</a:t>
            </a:r>
            <a:r>
              <a:rPr lang="de-DE" sz="1400" b="1" dirty="0" smtClean="0">
                <a:solidFill>
                  <a:schemeClr val="bg1"/>
                </a:solidFill>
              </a:rPr>
              <a:t> Verfahren</a:t>
            </a:r>
          </a:p>
          <a:p>
            <a:endParaRPr lang="de-DE" sz="800" dirty="0" smtClean="0">
              <a:solidFill>
                <a:schemeClr val="bg1"/>
              </a:solidFill>
            </a:endParaRPr>
          </a:p>
          <a:p>
            <a:r>
              <a:rPr lang="de-DE" sz="1000" dirty="0" smtClean="0">
                <a:solidFill>
                  <a:schemeClr val="bg1"/>
                </a:solidFill>
              </a:rPr>
              <a:t>Eine Variable</a:t>
            </a:r>
          </a:p>
        </p:txBody>
      </p:sp>
      <p:sp>
        <p:nvSpPr>
          <p:cNvPr id="15" name="Rechteck 14"/>
          <p:cNvSpPr/>
          <p:nvPr/>
        </p:nvSpPr>
        <p:spPr>
          <a:xfrm>
            <a:off x="2843808" y="1988840"/>
            <a:ext cx="5760192" cy="7539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rIns="72000" rtlCol="0" anchor="t" anchorCtr="0"/>
          <a:lstStyle/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  <a:buFont typeface="Wingdings"/>
              <a:buChar char="§"/>
            </a:pPr>
            <a:r>
              <a:rPr lang="de-DE" sz="1200" dirty="0" smtClean="0">
                <a:solidFill>
                  <a:schemeClr val="tx1"/>
                </a:solidFill>
              </a:rPr>
              <a:t>Eindimensionale Häufigkeitsverteilung: z.B. Bevölkerungsstruktur</a:t>
            </a:r>
          </a:p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  <a:buFont typeface="Wingdings"/>
              <a:buChar char="§"/>
            </a:pPr>
            <a:r>
              <a:rPr lang="de-DE" sz="1200" dirty="0" smtClean="0">
                <a:solidFill>
                  <a:schemeClr val="tx1"/>
                </a:solidFill>
              </a:rPr>
              <a:t>Berechnung von Verhältniszahlen: z.B. Preisindex</a:t>
            </a:r>
          </a:p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  <a:buFont typeface="Wingdings"/>
              <a:buChar char="§"/>
            </a:pPr>
            <a:r>
              <a:rPr lang="de-DE" sz="1200" dirty="0" smtClean="0">
                <a:solidFill>
                  <a:schemeClr val="tx1"/>
                </a:solidFill>
              </a:rPr>
              <a:t>Berechnung von Maßzahlen: z.B. Durchschnittsalter</a:t>
            </a:r>
          </a:p>
        </p:txBody>
      </p:sp>
    </p:spTree>
    <p:extLst>
      <p:ext uri="{BB962C8B-B14F-4D97-AF65-F5344CB8AC3E}">
        <p14:creationId xmlns:p14="http://schemas.microsoft.com/office/powerpoint/2010/main" val="365227328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guideLin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14,17323;14,17323;28,34646;28,45181;42,62504;42,51968;56,69291;56,69291;70,86614;"/>
  <p:tag name="VCT-BULLETVISIBILITY" val="G*****"/>
</p:tagLst>
</file>

<file path=ppt/theme/theme1.xml><?xml version="1.0" encoding="utf-8"?>
<a:theme xmlns:a="http://schemas.openxmlformats.org/drawingml/2006/main" name="QuickSlide">
  <a:themeElements>
    <a:clrScheme name="Strategy Compass">
      <a:dk1>
        <a:srgbClr val="000000"/>
      </a:dk1>
      <a:lt1>
        <a:srgbClr val="FFFFFF"/>
      </a:lt1>
      <a:dk2>
        <a:srgbClr val="A2A2A2"/>
      </a:dk2>
      <a:lt2>
        <a:srgbClr val="FFFFFF"/>
      </a:lt2>
      <a:accent1>
        <a:srgbClr val="BED2FF"/>
      </a:accent1>
      <a:accent2>
        <a:srgbClr val="3C8CC8"/>
      </a:accent2>
      <a:accent3>
        <a:srgbClr val="00285A"/>
      </a:accent3>
      <a:accent4>
        <a:srgbClr val="BFBFBF"/>
      </a:accent4>
      <a:accent5>
        <a:srgbClr val="595959"/>
      </a:accent5>
      <a:accent6>
        <a:srgbClr val="C80A1E"/>
      </a:accent6>
      <a:hlink>
        <a:srgbClr val="0000FF"/>
      </a:hlink>
      <a:folHlink>
        <a:srgbClr val="800080"/>
      </a:folHlink>
    </a:clrScheme>
    <a:fontScheme name="Quick Slide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lIns="72000" rIns="72000" rtlCol="0" anchor="t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3"/>
          </a:solidFill>
          <a:miter lim="800000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rIns="72000" rtlCol="0">
        <a:noAutofit/>
      </a:bodyPr>
      <a:lstStyle>
        <a:defPPr>
          <a:buSzPct val="90000"/>
          <a:defRPr sz="1400"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QuickSlide Entwurfsvorlage Executive</Template>
  <TotalTime>0</TotalTime>
  <Words>165</Words>
  <Application>Microsoft Office PowerPoint</Application>
  <PresentationFormat>Bildschirmpräsentation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QuickSlide</vt:lpstr>
      <vt:lpstr>Übersicht über quantitative Prognoseverfahren und Anwendungsbeispiele</vt:lpstr>
    </vt:vector>
  </TitlesOfParts>
  <Company>Strategy Compass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Folien Manager-Wiki überarbeitet</dc:title>
  <dc:creator>Strategy Compass GmbH</dc:creator>
  <dc:description>Übersicht über quantitative Prognoseverfahren und Anwendungsbeispiele</dc:description>
  <cp:lastModifiedBy>Strategy Compass</cp:lastModifiedBy>
  <cp:revision>72</cp:revision>
  <dcterms:created xsi:type="dcterms:W3CDTF">2011-01-20T14:36:29Z</dcterms:created>
  <dcterms:modified xsi:type="dcterms:W3CDTF">2013-08-12T09:44:17Z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Folien Manager-Wiki überarbeitet</vt:lpwstr>
  </property>
  <property fmtid="{D5CDD505-2E9C-101B-9397-08002B2CF9AE}" pid="3" name="SlideDescription">
    <vt:lpwstr>Übersicht über quantitative Prognoseverfahren und Anwendungsbeispiele</vt:lpwstr>
  </property>
</Properties>
</file>