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ags" Target="../tags/tag1.xml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emf"/><Relationship Id="rId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ieren 6" hidden="1"/>
          <p:cNvGrpSpPr/>
          <p:nvPr userDrawn="1">
            <p:custDataLst>
              <p:tags r:id="rId3"/>
            </p:custDataLst>
          </p:nvPr>
        </p:nvGrpSpPr>
        <p:grpSpPr>
          <a:xfrm>
            <a:off x="0" y="0"/>
            <a:ext cx="9151200" cy="6865200"/>
            <a:chOff x="-3600" y="-3600"/>
            <a:chExt cx="9151200" cy="6865200"/>
          </a:xfrm>
        </p:grpSpPr>
        <p:cxnSp>
          <p:nvCxnSpPr>
            <p:cNvPr id="8" name="Gerade Verbindung 7" hidden="1"/>
            <p:cNvCxnSpPr/>
            <p:nvPr/>
          </p:nvCxnSpPr>
          <p:spPr>
            <a:xfrm>
              <a:off x="0" y="331200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Gerade Verbindung 8" hidden="1"/>
            <p:cNvCxnSpPr/>
            <p:nvPr/>
          </p:nvCxnSpPr>
          <p:spPr>
            <a:xfrm>
              <a:off x="0" y="619200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Gerade Verbindung 9" hidden="1"/>
            <p:cNvCxnSpPr/>
            <p:nvPr/>
          </p:nvCxnSpPr>
          <p:spPr>
            <a:xfrm>
              <a:off x="-3600" y="1984245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Gerade Verbindung 10" hidden="1"/>
            <p:cNvCxnSpPr/>
            <p:nvPr/>
          </p:nvCxnSpPr>
          <p:spPr>
            <a:xfrm>
              <a:off x="0" y="2276475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Gerade Verbindung 11" hidden="1"/>
            <p:cNvCxnSpPr/>
            <p:nvPr/>
          </p:nvCxnSpPr>
          <p:spPr>
            <a:xfrm>
              <a:off x="-3600" y="3857628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Gerade Verbindung 12" hidden="1"/>
            <p:cNvCxnSpPr/>
            <p:nvPr/>
          </p:nvCxnSpPr>
          <p:spPr>
            <a:xfrm>
              <a:off x="-3600" y="4508500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 hidden="1"/>
            <p:cNvCxnSpPr/>
            <p:nvPr/>
          </p:nvCxnSpPr>
          <p:spPr>
            <a:xfrm>
              <a:off x="-3600" y="4221163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14" hidden="1"/>
            <p:cNvCxnSpPr/>
            <p:nvPr/>
          </p:nvCxnSpPr>
          <p:spPr>
            <a:xfrm>
              <a:off x="0" y="6092825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 Verbindung 15" hidden="1"/>
            <p:cNvCxnSpPr/>
            <p:nvPr/>
          </p:nvCxnSpPr>
          <p:spPr>
            <a:xfrm>
              <a:off x="540000" y="0"/>
              <a:ext cx="0" cy="686160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16" hidden="1"/>
            <p:cNvCxnSpPr/>
            <p:nvPr/>
          </p:nvCxnSpPr>
          <p:spPr>
            <a:xfrm>
              <a:off x="4356000" y="0"/>
              <a:ext cx="0" cy="686160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17" hidden="1"/>
            <p:cNvCxnSpPr/>
            <p:nvPr/>
          </p:nvCxnSpPr>
          <p:spPr>
            <a:xfrm>
              <a:off x="4572000" y="0"/>
              <a:ext cx="0" cy="686160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18" hidden="1"/>
            <p:cNvCxnSpPr/>
            <p:nvPr/>
          </p:nvCxnSpPr>
          <p:spPr>
            <a:xfrm>
              <a:off x="4788000" y="0"/>
              <a:ext cx="0" cy="686160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 hidden="1"/>
            <p:cNvCxnSpPr/>
            <p:nvPr/>
          </p:nvCxnSpPr>
          <p:spPr>
            <a:xfrm>
              <a:off x="8604250" y="-3600"/>
              <a:ext cx="0" cy="686160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40000" y="1052800"/>
            <a:ext cx="8064000" cy="57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539750" y="1988825"/>
            <a:ext cx="8064000" cy="4104000"/>
          </a:xfrm>
          <a:prstGeom prst="rect">
            <a:avLst/>
          </a:prstGeom>
          <a:noFill/>
        </p:spPr>
        <p:txBody>
          <a:bodyPr vert="horz" lIns="72000" tIns="45720" rIns="91440" bIns="45720" rtlCol="0">
            <a:no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2051" name="Rectangle 3"/>
          <p:cNvSpPr>
            <a:spLocks noGrp="1" noChangeArrowheads="1"/>
          </p:cNvSpPr>
          <p:nvPr/>
        </p:nvSpPr>
        <p:spPr bwMode="auto">
          <a:xfrm>
            <a:off x="7929586" y="6215082"/>
            <a:ext cx="1103289" cy="622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5" name="Foliennummernplatzhalter 24"/>
          <p:cNvSpPr>
            <a:spLocks noGrp="1"/>
          </p:cNvSpPr>
          <p:nvPr>
            <p:ph type="sldNum" sz="quarter" idx="4"/>
          </p:nvPr>
        </p:nvSpPr>
        <p:spPr>
          <a:xfrm>
            <a:off x="8604000" y="6652800"/>
            <a:ext cx="432000" cy="216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EBC352C-164A-4803-9305-5F85FF98D539}" type="slidenum">
              <a:rPr lang="de-DE" smtClean="0"/>
              <a:pPr/>
              <a:t>‹Nr.›</a:t>
            </a:fld>
            <a:endParaRPr lang="de-DE"/>
          </a:p>
        </p:txBody>
      </p:sp>
      <p:cxnSp>
        <p:nvCxnSpPr>
          <p:cNvPr id="37" name="Gerade Verbindung 36"/>
          <p:cNvCxnSpPr/>
          <p:nvPr userDrawn="1"/>
        </p:nvCxnSpPr>
        <p:spPr>
          <a:xfrm>
            <a:off x="0" y="720000"/>
            <a:ext cx="9144000" cy="0"/>
          </a:xfrm>
          <a:prstGeom prst="line">
            <a:avLst/>
          </a:prstGeom>
          <a:ln/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pic>
        <p:nvPicPr>
          <p:cNvPr id="21" name="Grafik 2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1375" y="332438"/>
            <a:ext cx="1420131" cy="298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582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000" b="1" i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400" rtl="0" eaLnBrk="1" latinLnBrk="0" hangingPunct="1">
        <a:spcBef>
          <a:spcPts val="0"/>
        </a:spcBef>
        <a:spcAft>
          <a:spcPts val="417"/>
        </a:spcAft>
        <a:buSzPct val="90000"/>
        <a:buFont typeface="Wingdings" pitchFamily="2" charset="2"/>
        <a:buChar char="§"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914400" rtl="0" eaLnBrk="1" latinLnBrk="0" hangingPunct="1">
        <a:spcBef>
          <a:spcPts val="0"/>
        </a:spcBef>
        <a:spcAft>
          <a:spcPts val="417"/>
        </a:spcAft>
        <a:buSzPct val="90000"/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541338" indent="-180000" algn="l" defTabSz="914400" rtl="0" eaLnBrk="1" latinLnBrk="0" hangingPunct="1">
        <a:spcBef>
          <a:spcPts val="0"/>
        </a:spcBef>
        <a:spcAft>
          <a:spcPts val="417"/>
        </a:spcAft>
        <a:buSzPct val="90000"/>
        <a:buFont typeface="Arial" pitchFamily="34" charset="0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720000" indent="-180000" algn="l" defTabSz="914400" rtl="0" eaLnBrk="1" latinLnBrk="0" hangingPunct="1">
        <a:spcBef>
          <a:spcPts val="0"/>
        </a:spcBef>
        <a:spcAft>
          <a:spcPts val="417"/>
        </a:spcAft>
        <a:buSzPct val="90000"/>
        <a:buFont typeface="Arial" pitchFamily="34" charset="0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900000" indent="-180000" algn="l" defTabSz="914400" rtl="0" eaLnBrk="1" latinLnBrk="0" hangingPunct="1">
        <a:spcBef>
          <a:spcPts val="0"/>
        </a:spcBef>
        <a:spcAft>
          <a:spcPts val="417"/>
        </a:spcAft>
        <a:buSzPct val="90000"/>
        <a:buFont typeface="Arial" pitchFamily="34" charset="0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pieren 5"/>
          <p:cNvGrpSpPr/>
          <p:nvPr/>
        </p:nvGrpSpPr>
        <p:grpSpPr>
          <a:xfrm>
            <a:off x="504653" y="1993692"/>
            <a:ext cx="1663908" cy="4107305"/>
            <a:chOff x="-3132944" y="1583465"/>
            <a:chExt cx="1663908" cy="3048496"/>
          </a:xfrm>
        </p:grpSpPr>
        <p:sp>
          <p:nvSpPr>
            <p:cNvPr id="4" name="Gleichschenkliges Dreieck 3"/>
            <p:cNvSpPr/>
            <p:nvPr/>
          </p:nvSpPr>
          <p:spPr>
            <a:xfrm>
              <a:off x="-3132944" y="1603948"/>
              <a:ext cx="1663908" cy="3028013"/>
            </a:xfrm>
            <a:prstGeom prst="triangle">
              <a:avLst>
                <a:gd name="adj" fmla="val 97951"/>
              </a:avLst>
            </a:prstGeom>
            <a:gradFill flip="none" rotWithShape="0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  <a:tileRect/>
            </a:gradFill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2000" rIns="72000" rtlCol="0" anchor="t" anchorCtr="0"/>
            <a:lstStyle/>
            <a:p>
              <a:pPr algn="ctr"/>
              <a:endParaRPr lang="de-DE" sz="1400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5" name="Gleichschenkliges Dreieck 4"/>
            <p:cNvSpPr/>
            <p:nvPr/>
          </p:nvSpPr>
          <p:spPr>
            <a:xfrm rot="10800000">
              <a:off x="-3132944" y="1583465"/>
              <a:ext cx="1663908" cy="3048495"/>
            </a:xfrm>
            <a:prstGeom prst="triangle">
              <a:avLst>
                <a:gd name="adj" fmla="val 100000"/>
              </a:avLst>
            </a:prstGeom>
            <a:ln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lIns="72000" rIns="72000" rtlCol="0" anchor="t" anchorCtr="0"/>
            <a:lstStyle/>
            <a:p>
              <a:pPr algn="ctr"/>
              <a:endParaRPr lang="de-DE" sz="1400" dirty="0" err="1" smtClean="0">
                <a:solidFill>
                  <a:schemeClr val="tx1"/>
                </a:solidFill>
              </a:endParaRPr>
            </a:p>
          </p:txBody>
        </p:sp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Je nach Grad der Unsicherheit finden quantitative oder qualitative Prognoseverfahren Anwendung</a:t>
            </a:r>
            <a:endParaRPr lang="de-DE" dirty="0"/>
          </a:p>
        </p:txBody>
      </p:sp>
      <p:sp>
        <p:nvSpPr>
          <p:cNvPr id="11" name="Gleichschenkliges Dreieck 10"/>
          <p:cNvSpPr/>
          <p:nvPr/>
        </p:nvSpPr>
        <p:spPr>
          <a:xfrm rot="5400000">
            <a:off x="1669580" y="2703895"/>
            <a:ext cx="1873770" cy="453364"/>
          </a:xfrm>
          <a:prstGeom prst="triangle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Gleichschenkliges Dreieck 11"/>
          <p:cNvSpPr/>
          <p:nvPr/>
        </p:nvSpPr>
        <p:spPr>
          <a:xfrm rot="5400000">
            <a:off x="1669581" y="4937430"/>
            <a:ext cx="1873770" cy="453364"/>
          </a:xfrm>
          <a:prstGeom prst="triangle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Textfeld 12"/>
          <p:cNvSpPr txBox="1"/>
          <p:nvPr/>
        </p:nvSpPr>
        <p:spPr>
          <a:xfrm>
            <a:off x="2625290" y="2398426"/>
            <a:ext cx="1933731" cy="1064302"/>
          </a:xfrm>
          <a:prstGeom prst="rect">
            <a:avLst/>
          </a:prstGeom>
          <a:noFill/>
        </p:spPr>
        <p:txBody>
          <a:bodyPr wrap="square" lIns="72000" rIns="72000" rtlCol="0">
            <a:noAutofit/>
          </a:bodyPr>
          <a:lstStyle/>
          <a:p>
            <a:pPr algn="ctr">
              <a:buSzPct val="90000"/>
            </a:pPr>
            <a:endParaRPr lang="de-DE" sz="1600" b="1" dirty="0" smtClean="0"/>
          </a:p>
          <a:p>
            <a:pPr algn="ctr">
              <a:buSzPct val="90000"/>
            </a:pPr>
            <a:r>
              <a:rPr lang="de-DE" sz="1600" b="1" dirty="0" smtClean="0"/>
              <a:t>Quantitative </a:t>
            </a:r>
          </a:p>
          <a:p>
            <a:pPr algn="ctr">
              <a:buSzPct val="90000"/>
            </a:pPr>
            <a:r>
              <a:rPr lang="de-DE" sz="1600" b="1" dirty="0" smtClean="0"/>
              <a:t>Verfahren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2625290" y="4631961"/>
            <a:ext cx="1933731" cy="1064302"/>
          </a:xfrm>
          <a:prstGeom prst="rect">
            <a:avLst/>
          </a:prstGeom>
          <a:noFill/>
        </p:spPr>
        <p:txBody>
          <a:bodyPr wrap="square" lIns="72000" rIns="72000" rtlCol="0">
            <a:noAutofit/>
          </a:bodyPr>
          <a:lstStyle>
            <a:defPPr>
              <a:defRPr lang="de-DE"/>
            </a:defPPr>
            <a:lvl1pPr>
              <a:buSzPct val="90000"/>
              <a:defRPr sz="1600" b="1"/>
            </a:lvl1pPr>
          </a:lstStyle>
          <a:p>
            <a:pPr algn="ctr"/>
            <a:endParaRPr lang="de-DE" dirty="0" smtClean="0"/>
          </a:p>
          <a:p>
            <a:pPr algn="ctr"/>
            <a:r>
              <a:rPr lang="de-DE" dirty="0" smtClean="0"/>
              <a:t>Qualitative</a:t>
            </a:r>
            <a:endParaRPr lang="de-DE" dirty="0"/>
          </a:p>
          <a:p>
            <a:pPr algn="ctr"/>
            <a:r>
              <a:rPr lang="de-DE" dirty="0"/>
              <a:t>Verfahren</a:t>
            </a:r>
          </a:p>
        </p:txBody>
      </p:sp>
      <p:sp>
        <p:nvSpPr>
          <p:cNvPr id="15" name="Rechteck 14"/>
          <p:cNvSpPr/>
          <p:nvPr/>
        </p:nvSpPr>
        <p:spPr>
          <a:xfrm>
            <a:off x="4422110" y="1993693"/>
            <a:ext cx="1980000" cy="1873770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72000" tIns="45719" rIns="91439" bIns="45719" rtlCol="0" anchor="t" anchorCtr="0">
            <a:noAutofit/>
          </a:bodyPr>
          <a:lstStyle/>
          <a:p>
            <a:pPr marL="180000" indent="-180000">
              <a:spcAft>
                <a:spcPts val="417"/>
              </a:spcAft>
              <a:buClr>
                <a:srgbClr val="000000"/>
              </a:buClr>
              <a:buSzPct val="90000"/>
            </a:pPr>
            <a:r>
              <a:rPr lang="de-DE" sz="1600" b="1" dirty="0" smtClean="0">
                <a:solidFill>
                  <a:schemeClr val="tx1"/>
                </a:solidFill>
                <a:latin typeface="Arial"/>
              </a:rPr>
              <a:t>Vorteile</a:t>
            </a:r>
          </a:p>
          <a:p>
            <a:pPr marL="180000" indent="-180000">
              <a:spcAft>
                <a:spcPts val="417"/>
              </a:spcAft>
              <a:buClr>
                <a:srgbClr val="000000"/>
              </a:buClr>
              <a:buSzPct val="90000"/>
              <a:buFont typeface="Wingdings"/>
              <a:buChar char="§"/>
            </a:pPr>
            <a:r>
              <a:rPr lang="de-DE" sz="1400" dirty="0" smtClean="0">
                <a:solidFill>
                  <a:schemeClr val="tx1"/>
                </a:solidFill>
                <a:latin typeface="Arial"/>
              </a:rPr>
              <a:t>Liefern quantitative Ergebnisse</a:t>
            </a:r>
          </a:p>
          <a:p>
            <a:pPr marL="180000" indent="-180000">
              <a:spcAft>
                <a:spcPts val="417"/>
              </a:spcAft>
              <a:buClr>
                <a:srgbClr val="000000"/>
              </a:buClr>
              <a:buSzPct val="90000"/>
              <a:buFont typeface="Wingdings"/>
              <a:buChar char="§"/>
            </a:pPr>
            <a:r>
              <a:rPr lang="de-DE" sz="1400" dirty="0" smtClean="0">
                <a:solidFill>
                  <a:schemeClr val="tx1"/>
                </a:solidFill>
                <a:latin typeface="Arial"/>
              </a:rPr>
              <a:t>Zeigen historische Trends auf</a:t>
            </a:r>
          </a:p>
          <a:p>
            <a:pPr algn="ctr"/>
            <a:endParaRPr lang="de-DE" sz="1400" dirty="0" smtClean="0">
              <a:solidFill>
                <a:schemeClr val="tx1"/>
              </a:solidFill>
              <a:latin typeface="Arial"/>
            </a:endParaRPr>
          </a:p>
        </p:txBody>
      </p:sp>
      <p:sp>
        <p:nvSpPr>
          <p:cNvPr id="16" name="Rechteck 15"/>
          <p:cNvSpPr/>
          <p:nvPr/>
        </p:nvSpPr>
        <p:spPr>
          <a:xfrm>
            <a:off x="4452091" y="4219526"/>
            <a:ext cx="1980000" cy="1873770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72000" tIns="45719" rIns="91439" bIns="45719" rtlCol="0" anchor="t" anchorCtr="0">
            <a:noAutofit/>
          </a:bodyPr>
          <a:lstStyle/>
          <a:p>
            <a:pPr marL="180000" indent="-180000">
              <a:spcAft>
                <a:spcPts val="417"/>
              </a:spcAft>
              <a:buClr>
                <a:srgbClr val="000000"/>
              </a:buClr>
              <a:buSzPct val="90000"/>
            </a:pPr>
            <a:r>
              <a:rPr lang="de-DE" sz="1600" b="1" dirty="0" smtClean="0">
                <a:solidFill>
                  <a:schemeClr val="tx1"/>
                </a:solidFill>
                <a:latin typeface="Arial"/>
              </a:rPr>
              <a:t>Vorteile</a:t>
            </a:r>
          </a:p>
          <a:p>
            <a:pPr marL="180000" indent="-180000">
              <a:spcAft>
                <a:spcPts val="417"/>
              </a:spcAft>
              <a:buClr>
                <a:srgbClr val="000000"/>
              </a:buClr>
              <a:buSzPct val="90000"/>
              <a:buFont typeface="Wingdings"/>
              <a:buChar char="§"/>
            </a:pPr>
            <a:r>
              <a:rPr lang="de-DE" sz="1400" dirty="0" smtClean="0">
                <a:solidFill>
                  <a:schemeClr val="tx1"/>
                </a:solidFill>
                <a:latin typeface="Arial"/>
              </a:rPr>
              <a:t>Können neue Situationen und Brüche mit </a:t>
            </a:r>
            <a:r>
              <a:rPr lang="de-DE" sz="1400" dirty="0" err="1" smtClean="0">
                <a:solidFill>
                  <a:schemeClr val="tx1"/>
                </a:solidFill>
                <a:latin typeface="Arial"/>
              </a:rPr>
              <a:t>histori-schen</a:t>
            </a:r>
            <a:r>
              <a:rPr lang="de-DE" sz="1400" dirty="0" smtClean="0">
                <a:solidFill>
                  <a:schemeClr val="tx1"/>
                </a:solidFill>
                <a:latin typeface="Arial"/>
              </a:rPr>
              <a:t> Trends eher  prognostizieren</a:t>
            </a:r>
          </a:p>
        </p:txBody>
      </p:sp>
      <p:sp>
        <p:nvSpPr>
          <p:cNvPr id="17" name="Rechteck 16"/>
          <p:cNvSpPr/>
          <p:nvPr/>
        </p:nvSpPr>
        <p:spPr>
          <a:xfrm>
            <a:off x="6595675" y="1993692"/>
            <a:ext cx="1980000" cy="1873770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72000" tIns="45719" rIns="91439" bIns="45719" rtlCol="0" anchor="t" anchorCtr="0">
            <a:noAutofit/>
          </a:bodyPr>
          <a:lstStyle/>
          <a:p>
            <a:pPr marL="180000" indent="-180000">
              <a:spcAft>
                <a:spcPts val="417"/>
              </a:spcAft>
              <a:buClr>
                <a:srgbClr val="000000"/>
              </a:buClr>
              <a:buSzPct val="90000"/>
            </a:pPr>
            <a:r>
              <a:rPr lang="de-DE" sz="1600" b="1" dirty="0" smtClean="0">
                <a:solidFill>
                  <a:schemeClr val="tx1"/>
                </a:solidFill>
                <a:latin typeface="Arial"/>
              </a:rPr>
              <a:t>Nachteile</a:t>
            </a:r>
          </a:p>
          <a:p>
            <a:pPr marL="180000" indent="-180000">
              <a:spcAft>
                <a:spcPts val="417"/>
              </a:spcAft>
              <a:buClr>
                <a:srgbClr val="000000"/>
              </a:buClr>
              <a:buSzPct val="90000"/>
              <a:buFont typeface="Wingdings"/>
              <a:buChar char="§"/>
            </a:pPr>
            <a:r>
              <a:rPr lang="de-DE" sz="1400" dirty="0" smtClean="0">
                <a:solidFill>
                  <a:schemeClr val="tx1"/>
                </a:solidFill>
                <a:latin typeface="Arial"/>
              </a:rPr>
              <a:t>Berücksichtigen zumeist nur wenige Variablen</a:t>
            </a:r>
          </a:p>
          <a:p>
            <a:pPr marL="180000" indent="-180000">
              <a:spcAft>
                <a:spcPts val="417"/>
              </a:spcAft>
              <a:buClr>
                <a:srgbClr val="000000"/>
              </a:buClr>
              <a:buSzPct val="90000"/>
              <a:buFont typeface="Wingdings"/>
              <a:buChar char="§"/>
            </a:pPr>
            <a:r>
              <a:rPr lang="de-DE" sz="1400" dirty="0" smtClean="0">
                <a:solidFill>
                  <a:schemeClr val="tx1"/>
                </a:solidFill>
                <a:latin typeface="Arial"/>
              </a:rPr>
              <a:t>Können Genauigkeit vortäuschen</a:t>
            </a:r>
          </a:p>
        </p:txBody>
      </p:sp>
      <p:sp>
        <p:nvSpPr>
          <p:cNvPr id="18" name="Rechteck 17"/>
          <p:cNvSpPr/>
          <p:nvPr/>
        </p:nvSpPr>
        <p:spPr>
          <a:xfrm>
            <a:off x="6595675" y="4219526"/>
            <a:ext cx="1980000" cy="1873770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72000" tIns="45719" rIns="0" bIns="45719" rtlCol="0" anchor="t" anchorCtr="0">
            <a:noAutofit/>
          </a:bodyPr>
          <a:lstStyle/>
          <a:p>
            <a:pPr marL="180000" indent="-180000">
              <a:spcAft>
                <a:spcPts val="417"/>
              </a:spcAft>
              <a:buClr>
                <a:srgbClr val="000000"/>
              </a:buClr>
              <a:buSzPct val="90000"/>
            </a:pPr>
            <a:r>
              <a:rPr lang="de-DE" sz="1600" b="1" dirty="0" smtClean="0">
                <a:solidFill>
                  <a:schemeClr val="tx1"/>
                </a:solidFill>
                <a:latin typeface="Arial"/>
              </a:rPr>
              <a:t>Nachteile</a:t>
            </a:r>
          </a:p>
          <a:p>
            <a:pPr marL="180000" indent="-180000">
              <a:spcAft>
                <a:spcPts val="417"/>
              </a:spcAft>
              <a:buClr>
                <a:srgbClr val="000000"/>
              </a:buClr>
              <a:buSzPct val="90000"/>
              <a:buFont typeface="Wingdings"/>
              <a:buChar char="§"/>
            </a:pPr>
            <a:r>
              <a:rPr lang="de-DE" sz="1400" dirty="0" smtClean="0">
                <a:solidFill>
                  <a:schemeClr val="tx1"/>
                </a:solidFill>
                <a:latin typeface="Arial"/>
              </a:rPr>
              <a:t>Qualitative und subjektive Ergebnisse</a:t>
            </a:r>
          </a:p>
          <a:p>
            <a:pPr marL="180000" indent="-180000">
              <a:spcAft>
                <a:spcPts val="417"/>
              </a:spcAft>
              <a:buClr>
                <a:srgbClr val="000000"/>
              </a:buClr>
              <a:buSzPct val="90000"/>
              <a:buFont typeface="Wingdings"/>
              <a:buChar char="§"/>
            </a:pPr>
            <a:r>
              <a:rPr lang="de-DE" sz="1400" dirty="0" smtClean="0">
                <a:solidFill>
                  <a:schemeClr val="tx1"/>
                </a:solidFill>
                <a:latin typeface="Arial"/>
              </a:rPr>
              <a:t>Haben geringe empirische Basis</a:t>
            </a:r>
          </a:p>
          <a:p>
            <a:pPr marL="180000" indent="-180000">
              <a:spcAft>
                <a:spcPts val="417"/>
              </a:spcAft>
              <a:buClr>
                <a:srgbClr val="000000"/>
              </a:buClr>
              <a:buSzPct val="90000"/>
              <a:buFont typeface="Wingdings"/>
              <a:buChar char="§"/>
            </a:pPr>
            <a:r>
              <a:rPr lang="de-DE" sz="1400" dirty="0" smtClean="0">
                <a:solidFill>
                  <a:schemeClr val="tx1"/>
                </a:solidFill>
                <a:latin typeface="Arial"/>
              </a:rPr>
              <a:t>Liefern z.T. keine eindeutige Prognose</a:t>
            </a:r>
          </a:p>
        </p:txBody>
      </p:sp>
      <p:sp>
        <p:nvSpPr>
          <p:cNvPr id="19" name="Freeform 9"/>
          <p:cNvSpPr>
            <a:spLocks/>
          </p:cNvSpPr>
          <p:nvPr/>
        </p:nvSpPr>
        <p:spPr bwMode="auto">
          <a:xfrm>
            <a:off x="4870772" y="2426704"/>
            <a:ext cx="1082675" cy="1084263"/>
          </a:xfrm>
          <a:custGeom>
            <a:avLst/>
            <a:gdLst/>
            <a:ahLst/>
            <a:cxnLst>
              <a:cxn ang="0">
                <a:pos x="104" y="43"/>
              </a:cxn>
              <a:cxn ang="0">
                <a:pos x="100" y="39"/>
              </a:cxn>
              <a:cxn ang="0">
                <a:pos x="68" y="39"/>
              </a:cxn>
              <a:cxn ang="0">
                <a:pos x="65" y="35"/>
              </a:cxn>
              <a:cxn ang="0">
                <a:pos x="65" y="4"/>
              </a:cxn>
              <a:cxn ang="0">
                <a:pos x="61" y="0"/>
              </a:cxn>
              <a:cxn ang="0">
                <a:pos x="42" y="0"/>
              </a:cxn>
              <a:cxn ang="0">
                <a:pos x="39" y="4"/>
              </a:cxn>
              <a:cxn ang="0">
                <a:pos x="39" y="35"/>
              </a:cxn>
              <a:cxn ang="0">
                <a:pos x="35" y="39"/>
              </a:cxn>
              <a:cxn ang="0">
                <a:pos x="3" y="39"/>
              </a:cxn>
              <a:cxn ang="0">
                <a:pos x="0" y="43"/>
              </a:cxn>
              <a:cxn ang="0">
                <a:pos x="0" y="61"/>
              </a:cxn>
              <a:cxn ang="0">
                <a:pos x="3" y="65"/>
              </a:cxn>
              <a:cxn ang="0">
                <a:pos x="35" y="65"/>
              </a:cxn>
              <a:cxn ang="0">
                <a:pos x="39" y="69"/>
              </a:cxn>
              <a:cxn ang="0">
                <a:pos x="39" y="100"/>
              </a:cxn>
              <a:cxn ang="0">
                <a:pos x="42" y="104"/>
              </a:cxn>
              <a:cxn ang="0">
                <a:pos x="61" y="104"/>
              </a:cxn>
              <a:cxn ang="0">
                <a:pos x="65" y="100"/>
              </a:cxn>
              <a:cxn ang="0">
                <a:pos x="65" y="69"/>
              </a:cxn>
              <a:cxn ang="0">
                <a:pos x="68" y="65"/>
              </a:cxn>
              <a:cxn ang="0">
                <a:pos x="100" y="65"/>
              </a:cxn>
              <a:cxn ang="0">
                <a:pos x="104" y="61"/>
              </a:cxn>
              <a:cxn ang="0">
                <a:pos x="104" y="43"/>
              </a:cxn>
            </a:cxnLst>
            <a:rect l="0" t="0" r="r" b="b"/>
            <a:pathLst>
              <a:path w="104" h="104">
                <a:moveTo>
                  <a:pt x="104" y="43"/>
                </a:moveTo>
                <a:cubicBezTo>
                  <a:pt x="104" y="41"/>
                  <a:pt x="102" y="39"/>
                  <a:pt x="100" y="39"/>
                </a:cubicBezTo>
                <a:cubicBezTo>
                  <a:pt x="68" y="39"/>
                  <a:pt x="68" y="39"/>
                  <a:pt x="68" y="39"/>
                </a:cubicBezTo>
                <a:cubicBezTo>
                  <a:pt x="66" y="39"/>
                  <a:pt x="65" y="37"/>
                  <a:pt x="65" y="35"/>
                </a:cubicBezTo>
                <a:cubicBezTo>
                  <a:pt x="65" y="4"/>
                  <a:pt x="65" y="4"/>
                  <a:pt x="65" y="4"/>
                </a:cubicBezTo>
                <a:cubicBezTo>
                  <a:pt x="65" y="2"/>
                  <a:pt x="63" y="0"/>
                  <a:pt x="61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0" y="0"/>
                  <a:pt x="39" y="2"/>
                  <a:pt x="39" y="4"/>
                </a:cubicBezTo>
                <a:cubicBezTo>
                  <a:pt x="39" y="35"/>
                  <a:pt x="39" y="35"/>
                  <a:pt x="39" y="35"/>
                </a:cubicBezTo>
                <a:cubicBezTo>
                  <a:pt x="39" y="37"/>
                  <a:pt x="37" y="39"/>
                  <a:pt x="35" y="39"/>
                </a:cubicBezTo>
                <a:cubicBezTo>
                  <a:pt x="3" y="39"/>
                  <a:pt x="3" y="39"/>
                  <a:pt x="3" y="39"/>
                </a:cubicBezTo>
                <a:cubicBezTo>
                  <a:pt x="1" y="39"/>
                  <a:pt x="0" y="41"/>
                  <a:pt x="0" y="43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3"/>
                  <a:pt x="1" y="65"/>
                  <a:pt x="3" y="65"/>
                </a:cubicBezTo>
                <a:cubicBezTo>
                  <a:pt x="35" y="65"/>
                  <a:pt x="35" y="65"/>
                  <a:pt x="35" y="65"/>
                </a:cubicBezTo>
                <a:cubicBezTo>
                  <a:pt x="37" y="65"/>
                  <a:pt x="39" y="67"/>
                  <a:pt x="39" y="69"/>
                </a:cubicBezTo>
                <a:cubicBezTo>
                  <a:pt x="39" y="100"/>
                  <a:pt x="39" y="100"/>
                  <a:pt x="39" y="100"/>
                </a:cubicBezTo>
                <a:cubicBezTo>
                  <a:pt x="39" y="102"/>
                  <a:pt x="40" y="104"/>
                  <a:pt x="42" y="104"/>
                </a:cubicBezTo>
                <a:cubicBezTo>
                  <a:pt x="61" y="104"/>
                  <a:pt x="61" y="104"/>
                  <a:pt x="61" y="104"/>
                </a:cubicBezTo>
                <a:cubicBezTo>
                  <a:pt x="63" y="104"/>
                  <a:pt x="65" y="102"/>
                  <a:pt x="65" y="100"/>
                </a:cubicBezTo>
                <a:cubicBezTo>
                  <a:pt x="65" y="69"/>
                  <a:pt x="65" y="69"/>
                  <a:pt x="65" y="69"/>
                </a:cubicBezTo>
                <a:cubicBezTo>
                  <a:pt x="65" y="67"/>
                  <a:pt x="66" y="65"/>
                  <a:pt x="68" y="65"/>
                </a:cubicBezTo>
                <a:cubicBezTo>
                  <a:pt x="100" y="65"/>
                  <a:pt x="100" y="65"/>
                  <a:pt x="100" y="65"/>
                </a:cubicBezTo>
                <a:cubicBezTo>
                  <a:pt x="102" y="65"/>
                  <a:pt x="104" y="63"/>
                  <a:pt x="104" y="61"/>
                </a:cubicBezTo>
                <a:lnTo>
                  <a:pt x="104" y="43"/>
                </a:lnTo>
                <a:close/>
              </a:path>
            </a:pathLst>
          </a:custGeom>
          <a:solidFill>
            <a:schemeClr val="accent3">
              <a:alpha val="10000"/>
            </a:schemeClr>
          </a:solidFill>
          <a:ln>
            <a:noFill/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0" name="Freeform 9"/>
          <p:cNvSpPr>
            <a:spLocks/>
          </p:cNvSpPr>
          <p:nvPr/>
        </p:nvSpPr>
        <p:spPr bwMode="auto">
          <a:xfrm>
            <a:off x="4900753" y="4579777"/>
            <a:ext cx="1082675" cy="1084263"/>
          </a:xfrm>
          <a:custGeom>
            <a:avLst/>
            <a:gdLst/>
            <a:ahLst/>
            <a:cxnLst>
              <a:cxn ang="0">
                <a:pos x="104" y="43"/>
              </a:cxn>
              <a:cxn ang="0">
                <a:pos x="100" y="39"/>
              </a:cxn>
              <a:cxn ang="0">
                <a:pos x="68" y="39"/>
              </a:cxn>
              <a:cxn ang="0">
                <a:pos x="65" y="35"/>
              </a:cxn>
              <a:cxn ang="0">
                <a:pos x="65" y="4"/>
              </a:cxn>
              <a:cxn ang="0">
                <a:pos x="61" y="0"/>
              </a:cxn>
              <a:cxn ang="0">
                <a:pos x="42" y="0"/>
              </a:cxn>
              <a:cxn ang="0">
                <a:pos x="39" y="4"/>
              </a:cxn>
              <a:cxn ang="0">
                <a:pos x="39" y="35"/>
              </a:cxn>
              <a:cxn ang="0">
                <a:pos x="35" y="39"/>
              </a:cxn>
              <a:cxn ang="0">
                <a:pos x="3" y="39"/>
              </a:cxn>
              <a:cxn ang="0">
                <a:pos x="0" y="43"/>
              </a:cxn>
              <a:cxn ang="0">
                <a:pos x="0" y="61"/>
              </a:cxn>
              <a:cxn ang="0">
                <a:pos x="3" y="65"/>
              </a:cxn>
              <a:cxn ang="0">
                <a:pos x="35" y="65"/>
              </a:cxn>
              <a:cxn ang="0">
                <a:pos x="39" y="69"/>
              </a:cxn>
              <a:cxn ang="0">
                <a:pos x="39" y="100"/>
              </a:cxn>
              <a:cxn ang="0">
                <a:pos x="42" y="104"/>
              </a:cxn>
              <a:cxn ang="0">
                <a:pos x="61" y="104"/>
              </a:cxn>
              <a:cxn ang="0">
                <a:pos x="65" y="100"/>
              </a:cxn>
              <a:cxn ang="0">
                <a:pos x="65" y="69"/>
              </a:cxn>
              <a:cxn ang="0">
                <a:pos x="68" y="65"/>
              </a:cxn>
              <a:cxn ang="0">
                <a:pos x="100" y="65"/>
              </a:cxn>
              <a:cxn ang="0">
                <a:pos x="104" y="61"/>
              </a:cxn>
              <a:cxn ang="0">
                <a:pos x="104" y="43"/>
              </a:cxn>
            </a:cxnLst>
            <a:rect l="0" t="0" r="r" b="b"/>
            <a:pathLst>
              <a:path w="104" h="104">
                <a:moveTo>
                  <a:pt x="104" y="43"/>
                </a:moveTo>
                <a:cubicBezTo>
                  <a:pt x="104" y="41"/>
                  <a:pt x="102" y="39"/>
                  <a:pt x="100" y="39"/>
                </a:cubicBezTo>
                <a:cubicBezTo>
                  <a:pt x="68" y="39"/>
                  <a:pt x="68" y="39"/>
                  <a:pt x="68" y="39"/>
                </a:cubicBezTo>
                <a:cubicBezTo>
                  <a:pt x="66" y="39"/>
                  <a:pt x="65" y="37"/>
                  <a:pt x="65" y="35"/>
                </a:cubicBezTo>
                <a:cubicBezTo>
                  <a:pt x="65" y="4"/>
                  <a:pt x="65" y="4"/>
                  <a:pt x="65" y="4"/>
                </a:cubicBezTo>
                <a:cubicBezTo>
                  <a:pt x="65" y="2"/>
                  <a:pt x="63" y="0"/>
                  <a:pt x="61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0" y="0"/>
                  <a:pt x="39" y="2"/>
                  <a:pt x="39" y="4"/>
                </a:cubicBezTo>
                <a:cubicBezTo>
                  <a:pt x="39" y="35"/>
                  <a:pt x="39" y="35"/>
                  <a:pt x="39" y="35"/>
                </a:cubicBezTo>
                <a:cubicBezTo>
                  <a:pt x="39" y="37"/>
                  <a:pt x="37" y="39"/>
                  <a:pt x="35" y="39"/>
                </a:cubicBezTo>
                <a:cubicBezTo>
                  <a:pt x="3" y="39"/>
                  <a:pt x="3" y="39"/>
                  <a:pt x="3" y="39"/>
                </a:cubicBezTo>
                <a:cubicBezTo>
                  <a:pt x="1" y="39"/>
                  <a:pt x="0" y="41"/>
                  <a:pt x="0" y="43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3"/>
                  <a:pt x="1" y="65"/>
                  <a:pt x="3" y="65"/>
                </a:cubicBezTo>
                <a:cubicBezTo>
                  <a:pt x="35" y="65"/>
                  <a:pt x="35" y="65"/>
                  <a:pt x="35" y="65"/>
                </a:cubicBezTo>
                <a:cubicBezTo>
                  <a:pt x="37" y="65"/>
                  <a:pt x="39" y="67"/>
                  <a:pt x="39" y="69"/>
                </a:cubicBezTo>
                <a:cubicBezTo>
                  <a:pt x="39" y="100"/>
                  <a:pt x="39" y="100"/>
                  <a:pt x="39" y="100"/>
                </a:cubicBezTo>
                <a:cubicBezTo>
                  <a:pt x="39" y="102"/>
                  <a:pt x="40" y="104"/>
                  <a:pt x="42" y="104"/>
                </a:cubicBezTo>
                <a:cubicBezTo>
                  <a:pt x="61" y="104"/>
                  <a:pt x="61" y="104"/>
                  <a:pt x="61" y="104"/>
                </a:cubicBezTo>
                <a:cubicBezTo>
                  <a:pt x="63" y="104"/>
                  <a:pt x="65" y="102"/>
                  <a:pt x="65" y="100"/>
                </a:cubicBezTo>
                <a:cubicBezTo>
                  <a:pt x="65" y="69"/>
                  <a:pt x="65" y="69"/>
                  <a:pt x="65" y="69"/>
                </a:cubicBezTo>
                <a:cubicBezTo>
                  <a:pt x="65" y="67"/>
                  <a:pt x="66" y="65"/>
                  <a:pt x="68" y="65"/>
                </a:cubicBezTo>
                <a:cubicBezTo>
                  <a:pt x="100" y="65"/>
                  <a:pt x="100" y="65"/>
                  <a:pt x="100" y="65"/>
                </a:cubicBezTo>
                <a:cubicBezTo>
                  <a:pt x="102" y="65"/>
                  <a:pt x="104" y="63"/>
                  <a:pt x="104" y="61"/>
                </a:cubicBezTo>
                <a:lnTo>
                  <a:pt x="104" y="43"/>
                </a:lnTo>
                <a:close/>
              </a:path>
            </a:pathLst>
          </a:custGeom>
          <a:solidFill>
            <a:schemeClr val="accent3">
              <a:alpha val="10000"/>
            </a:schemeClr>
          </a:solidFill>
          <a:ln>
            <a:noFill/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1" name="Freeform 13"/>
          <p:cNvSpPr>
            <a:spLocks/>
          </p:cNvSpPr>
          <p:nvPr/>
        </p:nvSpPr>
        <p:spPr bwMode="auto">
          <a:xfrm>
            <a:off x="7132443" y="2805164"/>
            <a:ext cx="906463" cy="250825"/>
          </a:xfrm>
          <a:custGeom>
            <a:avLst/>
            <a:gdLst/>
            <a:ahLst/>
            <a:cxnLst>
              <a:cxn ang="0">
                <a:pos x="83" y="24"/>
              </a:cxn>
              <a:cxn ang="0">
                <a:pos x="87" y="20"/>
              </a:cxn>
              <a:cxn ang="0">
                <a:pos x="87" y="3"/>
              </a:cxn>
              <a:cxn ang="0">
                <a:pos x="83" y="0"/>
              </a:cxn>
              <a:cxn ang="0">
                <a:pos x="3" y="0"/>
              </a:cxn>
              <a:cxn ang="0">
                <a:pos x="0" y="3"/>
              </a:cxn>
              <a:cxn ang="0">
                <a:pos x="0" y="20"/>
              </a:cxn>
              <a:cxn ang="0">
                <a:pos x="3" y="24"/>
              </a:cxn>
              <a:cxn ang="0">
                <a:pos x="83" y="24"/>
              </a:cxn>
            </a:cxnLst>
            <a:rect l="0" t="0" r="r" b="b"/>
            <a:pathLst>
              <a:path w="87" h="24">
                <a:moveTo>
                  <a:pt x="83" y="24"/>
                </a:moveTo>
                <a:cubicBezTo>
                  <a:pt x="85" y="24"/>
                  <a:pt x="87" y="23"/>
                  <a:pt x="87" y="20"/>
                </a:cubicBezTo>
                <a:cubicBezTo>
                  <a:pt x="87" y="3"/>
                  <a:pt x="87" y="3"/>
                  <a:pt x="87" y="3"/>
                </a:cubicBezTo>
                <a:cubicBezTo>
                  <a:pt x="87" y="1"/>
                  <a:pt x="85" y="0"/>
                  <a:pt x="83" y="0"/>
                </a:cubicBezTo>
                <a:cubicBezTo>
                  <a:pt x="3" y="0"/>
                  <a:pt x="3" y="0"/>
                  <a:pt x="3" y="0"/>
                </a:cubicBezTo>
                <a:cubicBezTo>
                  <a:pt x="1" y="0"/>
                  <a:pt x="0" y="1"/>
                  <a:pt x="0" y="3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3"/>
                  <a:pt x="1" y="24"/>
                  <a:pt x="3" y="24"/>
                </a:cubicBezTo>
                <a:lnTo>
                  <a:pt x="83" y="24"/>
                </a:lnTo>
                <a:close/>
              </a:path>
            </a:pathLst>
          </a:custGeom>
          <a:solidFill>
            <a:schemeClr val="accent3">
              <a:alpha val="10000"/>
            </a:schemeClr>
          </a:solidFill>
          <a:ln>
            <a:noFill/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2" name="Freeform 13"/>
          <p:cNvSpPr>
            <a:spLocks/>
          </p:cNvSpPr>
          <p:nvPr/>
        </p:nvSpPr>
        <p:spPr bwMode="auto">
          <a:xfrm>
            <a:off x="7121631" y="5038698"/>
            <a:ext cx="906463" cy="250825"/>
          </a:xfrm>
          <a:custGeom>
            <a:avLst/>
            <a:gdLst/>
            <a:ahLst/>
            <a:cxnLst>
              <a:cxn ang="0">
                <a:pos x="83" y="24"/>
              </a:cxn>
              <a:cxn ang="0">
                <a:pos x="87" y="20"/>
              </a:cxn>
              <a:cxn ang="0">
                <a:pos x="87" y="3"/>
              </a:cxn>
              <a:cxn ang="0">
                <a:pos x="83" y="0"/>
              </a:cxn>
              <a:cxn ang="0">
                <a:pos x="3" y="0"/>
              </a:cxn>
              <a:cxn ang="0">
                <a:pos x="0" y="3"/>
              </a:cxn>
              <a:cxn ang="0">
                <a:pos x="0" y="20"/>
              </a:cxn>
              <a:cxn ang="0">
                <a:pos x="3" y="24"/>
              </a:cxn>
              <a:cxn ang="0">
                <a:pos x="83" y="24"/>
              </a:cxn>
            </a:cxnLst>
            <a:rect l="0" t="0" r="r" b="b"/>
            <a:pathLst>
              <a:path w="87" h="24">
                <a:moveTo>
                  <a:pt x="83" y="24"/>
                </a:moveTo>
                <a:cubicBezTo>
                  <a:pt x="85" y="24"/>
                  <a:pt x="87" y="23"/>
                  <a:pt x="87" y="20"/>
                </a:cubicBezTo>
                <a:cubicBezTo>
                  <a:pt x="87" y="3"/>
                  <a:pt x="87" y="3"/>
                  <a:pt x="87" y="3"/>
                </a:cubicBezTo>
                <a:cubicBezTo>
                  <a:pt x="87" y="1"/>
                  <a:pt x="85" y="0"/>
                  <a:pt x="83" y="0"/>
                </a:cubicBezTo>
                <a:cubicBezTo>
                  <a:pt x="3" y="0"/>
                  <a:pt x="3" y="0"/>
                  <a:pt x="3" y="0"/>
                </a:cubicBezTo>
                <a:cubicBezTo>
                  <a:pt x="1" y="0"/>
                  <a:pt x="0" y="1"/>
                  <a:pt x="0" y="3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3"/>
                  <a:pt x="1" y="24"/>
                  <a:pt x="3" y="24"/>
                </a:cubicBezTo>
                <a:lnTo>
                  <a:pt x="83" y="24"/>
                </a:lnTo>
                <a:close/>
              </a:path>
            </a:pathLst>
          </a:custGeom>
          <a:solidFill>
            <a:schemeClr val="accent3">
              <a:alpha val="10000"/>
            </a:schemeClr>
          </a:solidFill>
          <a:ln>
            <a:noFill/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5" name="Textfeld 24"/>
          <p:cNvSpPr txBox="1"/>
          <p:nvPr/>
        </p:nvSpPr>
        <p:spPr>
          <a:xfrm rot="16200000">
            <a:off x="-437229" y="2697771"/>
            <a:ext cx="2885620" cy="542131"/>
          </a:xfrm>
          <a:prstGeom prst="rect">
            <a:avLst/>
          </a:prstGeom>
          <a:noFill/>
        </p:spPr>
        <p:txBody>
          <a:bodyPr wrap="square" lIns="72000" rIns="72000" rtlCol="0">
            <a:noAutofit/>
          </a:bodyPr>
          <a:lstStyle/>
          <a:p>
            <a:pPr>
              <a:buSzPct val="90000"/>
            </a:pPr>
            <a:r>
              <a:rPr lang="de-DE" sz="1600" b="1" dirty="0" smtClean="0">
                <a:solidFill>
                  <a:schemeClr val="bg1"/>
                </a:solidFill>
              </a:rPr>
              <a:t>Grad der Unsicherheit</a:t>
            </a:r>
          </a:p>
        </p:txBody>
      </p:sp>
      <p:sp>
        <p:nvSpPr>
          <p:cNvPr id="26" name="Textfeld 25"/>
          <p:cNvSpPr txBox="1"/>
          <p:nvPr/>
        </p:nvSpPr>
        <p:spPr>
          <a:xfrm rot="16200000">
            <a:off x="274777" y="4237202"/>
            <a:ext cx="2885620" cy="542131"/>
          </a:xfrm>
          <a:prstGeom prst="rect">
            <a:avLst/>
          </a:prstGeom>
          <a:noFill/>
        </p:spPr>
        <p:txBody>
          <a:bodyPr wrap="square" lIns="72000" rIns="72000" rtlCol="0">
            <a:noAutofit/>
          </a:bodyPr>
          <a:lstStyle/>
          <a:p>
            <a:pPr>
              <a:buSzPct val="90000"/>
            </a:pPr>
            <a:r>
              <a:rPr lang="de-DE" sz="1600" b="1" dirty="0" smtClean="0"/>
              <a:t>Aussagekraft von Vergangenheitsdaten</a:t>
            </a:r>
          </a:p>
        </p:txBody>
      </p:sp>
    </p:spTree>
    <p:extLst>
      <p:ext uri="{BB962C8B-B14F-4D97-AF65-F5344CB8AC3E}">
        <p14:creationId xmlns:p14="http://schemas.microsoft.com/office/powerpoint/2010/main" val="4245464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guideLines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-BODYINDENTATION" val="0;14,17323;14,17323;28,34646;28,45181;42,62504;42,51968;56,69291;56,69291;70,86614;"/>
  <p:tag name="VCT-BULLETVISIBILITY" val="G*****"/>
</p:tagLst>
</file>

<file path=ppt/theme/theme1.xml><?xml version="1.0" encoding="utf-8"?>
<a:theme xmlns:a="http://schemas.openxmlformats.org/drawingml/2006/main" name="QuickSlide">
  <a:themeElements>
    <a:clrScheme name="Strategy Compass">
      <a:dk1>
        <a:srgbClr val="000000"/>
      </a:dk1>
      <a:lt1>
        <a:srgbClr val="FFFFFF"/>
      </a:lt1>
      <a:dk2>
        <a:srgbClr val="A2A2A2"/>
      </a:dk2>
      <a:lt2>
        <a:srgbClr val="FFFFFF"/>
      </a:lt2>
      <a:accent1>
        <a:srgbClr val="BED2FF"/>
      </a:accent1>
      <a:accent2>
        <a:srgbClr val="3C8CC8"/>
      </a:accent2>
      <a:accent3>
        <a:srgbClr val="00285A"/>
      </a:accent3>
      <a:accent4>
        <a:srgbClr val="BFBFBF"/>
      </a:accent4>
      <a:accent5>
        <a:srgbClr val="595959"/>
      </a:accent5>
      <a:accent6>
        <a:srgbClr val="C80A1E"/>
      </a:accent6>
      <a:hlink>
        <a:srgbClr val="0000FF"/>
      </a:hlink>
      <a:folHlink>
        <a:srgbClr val="800080"/>
      </a:folHlink>
    </a:clrScheme>
    <a:fontScheme name="Quick Slide 2007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/>
      </a:spPr>
      <a:bodyPr lIns="72000" rIns="72000" rtlCol="0" anchor="t" anchorCtr="0"/>
      <a:lstStyle>
        <a:defPPr algn="ctr">
          <a:defRPr sz="1400" dirty="0" err="1" smtClean="0">
            <a:solidFill>
              <a:schemeClr val="tx1"/>
            </a:solidFill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6350">
          <a:solidFill>
            <a:schemeClr val="accent3"/>
          </a:solidFill>
          <a:miter lim="800000"/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72000" rIns="72000" rtlCol="0">
        <a:noAutofit/>
      </a:bodyPr>
      <a:lstStyle>
        <a:defPPr>
          <a:buSzPct val="90000"/>
          <a:defRPr sz="1400" dirty="0" smtClean="0"/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QuickSlide Entwurfsvorlage Executive</Template>
  <TotalTime>0</TotalTime>
  <Words>64</Words>
  <Application>Microsoft Office PowerPoint</Application>
  <PresentationFormat>Bildschirmpräsentation (4:3)</PresentationFormat>
  <Paragraphs>21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QuickSlide</vt:lpstr>
      <vt:lpstr>Je nach Grad der Unsicherheit finden quantitative oder qualitative Prognoseverfahren Anwendung</vt:lpstr>
    </vt:vector>
  </TitlesOfParts>
  <Company>Strategy Compass GmbH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Folien Manager-Wiki überarbeitet</dc:title>
  <dc:creator>Strategy Compass GmbH</dc:creator>
  <dc:description>Je nach Grad der Unsicherheit finden quantitative oder qualitative Prognoseverfahren Anwendung</dc:description>
  <cp:lastModifiedBy>Strategy Compass</cp:lastModifiedBy>
  <cp:revision>72</cp:revision>
  <dcterms:created xsi:type="dcterms:W3CDTF">2011-01-20T14:36:29Z</dcterms:created>
  <dcterms:modified xsi:type="dcterms:W3CDTF">2013-08-12T09:43:08Z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Folien Manager-Wiki überarbeitet</vt:lpwstr>
  </property>
  <property fmtid="{D5CDD505-2E9C-101B-9397-08002B2CF9AE}" pid="3" name="SlideDescription">
    <vt:lpwstr>Je nach Grad der Unsicherheit finden quantitative oder qualitative Prognoseverfahren Anwendung</vt:lpwstr>
  </property>
</Properties>
</file>