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E0A0CB-985B-45D5-9C8D-2D18DE449101}" type="datetimeFigureOut">
              <a:rPr lang="de-DE" smtClean="0"/>
              <a:t>22.07.2013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0E297D0-EF71-4F56-85DE-CD9B224DC476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63344405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 smtClean="0"/>
              <a:t>Legende rechts</a:t>
            </a: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4D130B53-EB8F-4C1B-8E29-39A3A8F11F31}" type="slidenum">
              <a:rPr lang="de-DE" smtClean="0"/>
              <a:pPr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7174821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Titel 1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 dirty="0"/>
          </a:p>
        </p:txBody>
      </p:sp>
    </p:spTree>
  </p:cSld>
  <p:clrMapOvr>
    <a:masterClrMapping/>
  </p:clrMapOvr>
  <p:hf hdr="0" ftr="0" dt="0"/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ags" Target="../tags/tag1.xml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1.emf"/><Relationship Id="rId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uppieren 6" hidden="1"/>
          <p:cNvGrpSpPr/>
          <p:nvPr userDrawn="1">
            <p:custDataLst>
              <p:tags r:id="rId3"/>
            </p:custDataLst>
          </p:nvPr>
        </p:nvGrpSpPr>
        <p:grpSpPr>
          <a:xfrm>
            <a:off x="0" y="0"/>
            <a:ext cx="9151200" cy="6865200"/>
            <a:chOff x="-3600" y="-3600"/>
            <a:chExt cx="9151200" cy="6865200"/>
          </a:xfrm>
        </p:grpSpPr>
        <p:cxnSp>
          <p:nvCxnSpPr>
            <p:cNvPr id="8" name="Gerade Verbindung 7" hidden="1"/>
            <p:cNvCxnSpPr/>
            <p:nvPr/>
          </p:nvCxnSpPr>
          <p:spPr>
            <a:xfrm>
              <a:off x="0" y="3312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Gerade Verbindung 8" hidden="1"/>
            <p:cNvCxnSpPr/>
            <p:nvPr/>
          </p:nvCxnSpPr>
          <p:spPr>
            <a:xfrm>
              <a:off x="0" y="6192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Gerade Verbindung 9" hidden="1"/>
            <p:cNvCxnSpPr/>
            <p:nvPr/>
          </p:nvCxnSpPr>
          <p:spPr>
            <a:xfrm>
              <a:off x="-3600" y="198424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Gerade Verbindung 10" hidden="1"/>
            <p:cNvCxnSpPr/>
            <p:nvPr/>
          </p:nvCxnSpPr>
          <p:spPr>
            <a:xfrm>
              <a:off x="0" y="227647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Gerade Verbindung 11" hidden="1"/>
            <p:cNvCxnSpPr/>
            <p:nvPr/>
          </p:nvCxnSpPr>
          <p:spPr>
            <a:xfrm>
              <a:off x="-3600" y="3857628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Gerade Verbindung 12" hidden="1"/>
            <p:cNvCxnSpPr/>
            <p:nvPr/>
          </p:nvCxnSpPr>
          <p:spPr>
            <a:xfrm>
              <a:off x="-3600" y="4508500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Gerade Verbindung 13" hidden="1"/>
            <p:cNvCxnSpPr/>
            <p:nvPr/>
          </p:nvCxnSpPr>
          <p:spPr>
            <a:xfrm>
              <a:off x="-3600" y="4221163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Gerade Verbindung 14" hidden="1"/>
            <p:cNvCxnSpPr/>
            <p:nvPr/>
          </p:nvCxnSpPr>
          <p:spPr>
            <a:xfrm>
              <a:off x="0" y="6092825"/>
              <a:ext cx="9147600" cy="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Gerade Verbindung 15" hidden="1"/>
            <p:cNvCxnSpPr/>
            <p:nvPr/>
          </p:nvCxnSpPr>
          <p:spPr>
            <a:xfrm>
              <a:off x="540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Gerade Verbindung 16" hidden="1"/>
            <p:cNvCxnSpPr/>
            <p:nvPr/>
          </p:nvCxnSpPr>
          <p:spPr>
            <a:xfrm>
              <a:off x="4356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Gerade Verbindung 17" hidden="1"/>
            <p:cNvCxnSpPr/>
            <p:nvPr/>
          </p:nvCxnSpPr>
          <p:spPr>
            <a:xfrm>
              <a:off x="4572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9" name="Gerade Verbindung 18" hidden="1"/>
            <p:cNvCxnSpPr/>
            <p:nvPr/>
          </p:nvCxnSpPr>
          <p:spPr>
            <a:xfrm>
              <a:off x="4788000" y="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Gerade Verbindung 19" hidden="1"/>
            <p:cNvCxnSpPr/>
            <p:nvPr/>
          </p:nvCxnSpPr>
          <p:spPr>
            <a:xfrm>
              <a:off x="8604250" y="-3600"/>
              <a:ext cx="0" cy="6861600"/>
            </a:xfrm>
            <a:prstGeom prst="line">
              <a:avLst/>
            </a:prstGeom>
            <a:ln w="3175">
              <a:solidFill>
                <a:schemeClr val="accent2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540000" y="1052800"/>
            <a:ext cx="8064000" cy="57600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de-DE" dirty="0" smtClean="0"/>
              <a:t>Titelmasterformat durch Klicken bearbeiten</a:t>
            </a:r>
            <a:endParaRPr lang="de-DE" dirty="0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  <p:custDataLst>
              <p:tags r:id="rId4"/>
            </p:custDataLst>
          </p:nvPr>
        </p:nvSpPr>
        <p:spPr>
          <a:xfrm>
            <a:off x="539750" y="1988825"/>
            <a:ext cx="8064000" cy="4104000"/>
          </a:xfrm>
          <a:prstGeom prst="rect">
            <a:avLst/>
          </a:prstGeom>
          <a:noFill/>
        </p:spPr>
        <p:txBody>
          <a:bodyPr vert="horz" lIns="72000" tIns="45720" rIns="91440" bIns="45720" rtlCol="0">
            <a:noAutofit/>
          </a:bodyPr>
          <a:lstStyle/>
          <a:p>
            <a:pPr lvl="0"/>
            <a:r>
              <a:rPr lang="de-DE" dirty="0" smtClean="0"/>
              <a:t>Textmasterformate durch Klicken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  <p:sp>
        <p:nvSpPr>
          <p:cNvPr id="2051" name="Rectangle 3"/>
          <p:cNvSpPr>
            <a:spLocks noGrp="1" noChangeArrowheads="1"/>
          </p:cNvSpPr>
          <p:nvPr/>
        </p:nvSpPr>
        <p:spPr bwMode="auto">
          <a:xfrm>
            <a:off x="7929586" y="6215082"/>
            <a:ext cx="1103289" cy="6222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sz="1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de-DE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  <p:sp>
        <p:nvSpPr>
          <p:cNvPr id="25" name="Foliennummernplatzhalter 24"/>
          <p:cNvSpPr>
            <a:spLocks noGrp="1"/>
          </p:cNvSpPr>
          <p:nvPr>
            <p:ph type="sldNum" sz="quarter" idx="4"/>
          </p:nvPr>
        </p:nvSpPr>
        <p:spPr>
          <a:xfrm>
            <a:off x="8604000" y="6652800"/>
            <a:ext cx="432000" cy="2160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/>
                </a:solidFill>
              </a:defRPr>
            </a:lvl1pPr>
          </a:lstStyle>
          <a:p>
            <a:endParaRPr lang="de-DE" dirty="0"/>
          </a:p>
        </p:txBody>
      </p:sp>
      <p:cxnSp>
        <p:nvCxnSpPr>
          <p:cNvPr id="37" name="Gerade Verbindung 36"/>
          <p:cNvCxnSpPr/>
          <p:nvPr userDrawn="1"/>
        </p:nvCxnSpPr>
        <p:spPr>
          <a:xfrm>
            <a:off x="0" y="720000"/>
            <a:ext cx="9144000" cy="0"/>
          </a:xfrm>
          <a:prstGeom prst="line">
            <a:avLst/>
          </a:prstGeom>
          <a:ln/>
          <a:effectLst/>
        </p:spPr>
        <p:style>
          <a:lnRef idx="2">
            <a:schemeClr val="accent6"/>
          </a:lnRef>
          <a:fillRef idx="0">
            <a:schemeClr val="accent6"/>
          </a:fillRef>
          <a:effectRef idx="1">
            <a:schemeClr val="accent6"/>
          </a:effectRef>
          <a:fontRef idx="minor">
            <a:schemeClr val="tx1"/>
          </a:fontRef>
        </p:style>
      </p:cxnSp>
      <p:pic>
        <p:nvPicPr>
          <p:cNvPr id="22" name="Grafik 21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05583" y="229838"/>
            <a:ext cx="1913834" cy="40252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7060912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hdr="0" ftr="0" dt="0"/>
  <p:txStyles>
    <p:titleStyle>
      <a:lvl1pPr algn="l" defTabSz="914400" rtl="0" eaLnBrk="1" latinLnBrk="0" hangingPunct="1">
        <a:spcBef>
          <a:spcPct val="0"/>
        </a:spcBef>
        <a:buNone/>
        <a:defRPr sz="2000" b="1" i="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Wingdings" pitchFamily="2" charset="2"/>
        <a:buChar char="§"/>
        <a:tabLst/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6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–"/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541338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72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900000" indent="-180000" algn="l" defTabSz="914400" rtl="0" eaLnBrk="1" latinLnBrk="0" hangingPunct="1">
        <a:spcBef>
          <a:spcPts val="0"/>
        </a:spcBef>
        <a:spcAft>
          <a:spcPts val="417"/>
        </a:spcAft>
        <a:buSzPct val="90000"/>
        <a:buFont typeface="Arial" pitchFamily="34" charset="0"/>
        <a:buChar char="-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Titel 3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altLang="de-DE" dirty="0"/>
              <a:t>Visualisierung der Risikopotenziale</a:t>
            </a:r>
            <a:endParaRPr lang="de-DE" dirty="0"/>
          </a:p>
        </p:txBody>
      </p:sp>
      <p:grpSp>
        <p:nvGrpSpPr>
          <p:cNvPr id="43" name="Gruppieren 42"/>
          <p:cNvGrpSpPr/>
          <p:nvPr/>
        </p:nvGrpSpPr>
        <p:grpSpPr>
          <a:xfrm>
            <a:off x="4860031" y="2333227"/>
            <a:ext cx="3744416" cy="2579889"/>
            <a:chOff x="5652120" y="2441832"/>
            <a:chExt cx="2952328" cy="2355320"/>
          </a:xfrm>
        </p:grpSpPr>
        <p:grpSp>
          <p:nvGrpSpPr>
            <p:cNvPr id="37" name="Gruppieren 36"/>
            <p:cNvGrpSpPr/>
            <p:nvPr/>
          </p:nvGrpSpPr>
          <p:grpSpPr>
            <a:xfrm>
              <a:off x="6328974" y="3099629"/>
              <a:ext cx="2184274" cy="1426763"/>
              <a:chOff x="6420174" y="2633376"/>
              <a:chExt cx="2184274" cy="2386405"/>
            </a:xfrm>
          </p:grpSpPr>
          <p:sp>
            <p:nvSpPr>
              <p:cNvPr id="34" name="Text Box 28"/>
              <p:cNvSpPr txBox="1">
                <a:spLocks noChangeArrowheads="1"/>
              </p:cNvSpPr>
              <p:nvPr/>
            </p:nvSpPr>
            <p:spPr bwMode="auto">
              <a:xfrm>
                <a:off x="6420174" y="2633376"/>
                <a:ext cx="2184274" cy="550906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lIns="72000" anchor="ctr"/>
              <a:lstStyle/>
              <a:p>
                <a:pPr>
                  <a:buSzTx/>
                  <a:buFontTx/>
                  <a:buNone/>
                </a:pPr>
                <a:r>
                  <a:rPr lang="de-DE" sz="1200" b="1" dirty="0" smtClean="0"/>
                  <a:t>Kein Handlungsbedarf </a:t>
                </a:r>
              </a:p>
              <a:p>
                <a:pPr>
                  <a:buSzTx/>
                  <a:buFontTx/>
                  <a:buNone/>
                </a:pPr>
                <a:r>
                  <a:rPr lang="de-DE" sz="1200" dirty="0" smtClean="0"/>
                  <a:t>Akzeptieren</a:t>
                </a:r>
                <a:endParaRPr lang="de-DE" sz="1200" dirty="0"/>
              </a:p>
            </p:txBody>
          </p:sp>
          <p:sp>
            <p:nvSpPr>
              <p:cNvPr id="32" name="Text Box 31"/>
              <p:cNvSpPr txBox="1">
                <a:spLocks noChangeArrowheads="1"/>
              </p:cNvSpPr>
              <p:nvPr/>
            </p:nvSpPr>
            <p:spPr bwMode="auto">
              <a:xfrm>
                <a:off x="6420174" y="3480386"/>
                <a:ext cx="2184274" cy="57108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lIns="72000" anchor="ctr"/>
              <a:lstStyle/>
              <a:p>
                <a:pPr>
                  <a:buSzTx/>
                  <a:buFontTx/>
                  <a:buNone/>
                </a:pPr>
                <a:r>
                  <a:rPr lang="de-DE" sz="1200" b="1" dirty="0" smtClean="0"/>
                  <a:t>Selektiver Handlungsbedarf </a:t>
                </a:r>
                <a:r>
                  <a:rPr lang="de-DE" sz="1200" dirty="0" smtClean="0"/>
                  <a:t>Akzeptieren / Vermindern</a:t>
                </a:r>
                <a:endParaRPr lang="de-DE" sz="1200" dirty="0"/>
              </a:p>
            </p:txBody>
          </p:sp>
          <p:sp>
            <p:nvSpPr>
              <p:cNvPr id="30" name="Text Box 34"/>
              <p:cNvSpPr txBox="1">
                <a:spLocks noChangeArrowheads="1"/>
              </p:cNvSpPr>
              <p:nvPr/>
            </p:nvSpPr>
            <p:spPr bwMode="auto">
              <a:xfrm>
                <a:off x="6420174" y="4541710"/>
                <a:ext cx="2184274" cy="478071"/>
              </a:xfrm>
              <a:prstGeom prst="rect">
                <a:avLst/>
              </a:prstGeom>
              <a:noFill/>
              <a:ln w="9525">
                <a:noFill/>
                <a:miter lim="800000"/>
                <a:headEnd/>
                <a:tailEnd/>
              </a:ln>
              <a:effectLst/>
            </p:spPr>
            <p:txBody>
              <a:bodyPr lIns="72000" anchor="ctr"/>
              <a:lstStyle/>
              <a:p>
                <a:pPr>
                  <a:buSzTx/>
                  <a:buFontTx/>
                  <a:buNone/>
                </a:pPr>
                <a:r>
                  <a:rPr lang="de-DE" sz="1200" b="1" dirty="0" smtClean="0"/>
                  <a:t>Akuter Handlungsbedarf</a:t>
                </a:r>
                <a:r>
                  <a:rPr lang="de-DE" sz="1200" dirty="0" smtClean="0"/>
                  <a:t> </a:t>
                </a:r>
                <a:r>
                  <a:rPr lang="de-DE" sz="1200" dirty="0" err="1" smtClean="0"/>
                  <a:t>Vermeidung,Überwälzung</a:t>
                </a:r>
                <a:r>
                  <a:rPr lang="de-DE" sz="1200" dirty="0" smtClean="0"/>
                  <a:t>, Verminderung </a:t>
                </a:r>
                <a:endParaRPr lang="de-DE" sz="1200" dirty="0"/>
              </a:p>
            </p:txBody>
          </p:sp>
        </p:grpSp>
        <p:sp>
          <p:nvSpPr>
            <p:cNvPr id="38" name="Rechteck 37"/>
            <p:cNvSpPr/>
            <p:nvPr/>
          </p:nvSpPr>
          <p:spPr>
            <a:xfrm>
              <a:off x="5652120" y="2441832"/>
              <a:ext cx="2952328" cy="2355320"/>
            </a:xfrm>
            <a:prstGeom prst="rect">
              <a:avLst/>
            </a:prstGeom>
            <a:noFill/>
            <a:ln>
              <a:solidFill>
                <a:schemeClr val="accent3"/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lIns="72000" rIns="72000" rtlCol="0" anchor="t" anchorCtr="0"/>
            <a:lstStyle/>
            <a:p>
              <a:pPr algn="ctr"/>
              <a:endParaRPr lang="de-DE" sz="1400" dirty="0" err="1" smtClean="0">
                <a:solidFill>
                  <a:schemeClr val="tx1"/>
                </a:solidFill>
              </a:endParaRPr>
            </a:p>
          </p:txBody>
        </p:sp>
        <p:sp>
          <p:nvSpPr>
            <p:cNvPr id="39" name="Rechteck 38"/>
            <p:cNvSpPr/>
            <p:nvPr/>
          </p:nvSpPr>
          <p:spPr>
            <a:xfrm>
              <a:off x="5827445" y="2526639"/>
              <a:ext cx="2601678" cy="362363"/>
            </a:xfrm>
            <a:prstGeom prst="rect">
              <a:avLst/>
            </a:prstGeom>
            <a:ln/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lIns="72000" rIns="72000" rtlCol="0" anchor="t" anchorCtr="0"/>
            <a:lstStyle/>
            <a:p>
              <a:pPr algn="ctr"/>
              <a:r>
                <a:rPr lang="de-DE" sz="1400" b="1" dirty="0" smtClean="0">
                  <a:solidFill>
                    <a:schemeClr val="bg2"/>
                  </a:solidFill>
                </a:rPr>
                <a:t>Normstrategien</a:t>
              </a:r>
            </a:p>
          </p:txBody>
        </p:sp>
        <p:sp>
          <p:nvSpPr>
            <p:cNvPr id="40" name="Rectangle 27"/>
            <p:cNvSpPr>
              <a:spLocks noChangeArrowheads="1"/>
            </p:cNvSpPr>
            <p:nvPr/>
          </p:nvSpPr>
          <p:spPr bwMode="auto">
            <a:xfrm>
              <a:off x="5827445" y="3092195"/>
              <a:ext cx="288000" cy="288000"/>
            </a:xfrm>
            <a:prstGeom prst="rect">
              <a:avLst/>
            </a:prstGeom>
            <a:ln>
              <a:headEnd/>
              <a:tailEnd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lIns="72000" anchor="ctr"/>
            <a:lstStyle/>
            <a:p>
              <a:pPr algn="ctr">
                <a:buFontTx/>
                <a:buChar char="•"/>
              </a:pPr>
              <a:endParaRPr lang="en-GB"/>
            </a:p>
          </p:txBody>
        </p:sp>
        <p:sp>
          <p:nvSpPr>
            <p:cNvPr id="41" name="Rectangle 30"/>
            <p:cNvSpPr>
              <a:spLocks noChangeArrowheads="1"/>
            </p:cNvSpPr>
            <p:nvPr/>
          </p:nvSpPr>
          <p:spPr bwMode="auto">
            <a:xfrm>
              <a:off x="5827445" y="3660100"/>
              <a:ext cx="288000" cy="288000"/>
            </a:xfrm>
            <a:prstGeom prst="rect">
              <a:avLst/>
            </a:prstGeom>
            <a:ln>
              <a:headEnd/>
              <a:tailEnd/>
            </a:ln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lIns="72000" anchor="ctr"/>
            <a:lstStyle/>
            <a:p>
              <a:pPr algn="ctr">
                <a:buFontTx/>
                <a:buChar char="•"/>
              </a:pPr>
              <a:endParaRPr lang="en-GB"/>
            </a:p>
          </p:txBody>
        </p:sp>
        <p:sp>
          <p:nvSpPr>
            <p:cNvPr id="42" name="Rectangle 33"/>
            <p:cNvSpPr>
              <a:spLocks noChangeArrowheads="1"/>
            </p:cNvSpPr>
            <p:nvPr/>
          </p:nvSpPr>
          <p:spPr bwMode="auto">
            <a:xfrm>
              <a:off x="5827445" y="4228004"/>
              <a:ext cx="288000" cy="288000"/>
            </a:xfrm>
            <a:prstGeom prst="rect">
              <a:avLst/>
            </a:prstGeom>
            <a:ln>
              <a:headEnd/>
              <a:tailEnd/>
            </a:ln>
          </p:spPr>
          <p:style>
            <a:lnRef idx="1">
              <a:schemeClr val="accent3"/>
            </a:lnRef>
            <a:fillRef idx="3">
              <a:schemeClr val="accent3"/>
            </a:fillRef>
            <a:effectRef idx="2">
              <a:schemeClr val="accent3"/>
            </a:effectRef>
            <a:fontRef idx="minor">
              <a:schemeClr val="lt1"/>
            </a:fontRef>
          </p:style>
          <p:txBody>
            <a:bodyPr lIns="72000" anchor="ctr"/>
            <a:lstStyle/>
            <a:p>
              <a:pPr algn="ctr">
                <a:buFontTx/>
                <a:buChar char="•"/>
              </a:pPr>
              <a:endParaRPr lang="en-GB"/>
            </a:p>
          </p:txBody>
        </p:sp>
      </p:grpSp>
      <p:grpSp>
        <p:nvGrpSpPr>
          <p:cNvPr id="5" name="Gruppieren 4"/>
          <p:cNvGrpSpPr/>
          <p:nvPr/>
        </p:nvGrpSpPr>
        <p:grpSpPr>
          <a:xfrm>
            <a:off x="527983" y="1875547"/>
            <a:ext cx="4052229" cy="4166128"/>
            <a:chOff x="527983" y="1875547"/>
            <a:chExt cx="4052229" cy="4166128"/>
          </a:xfrm>
        </p:grpSpPr>
        <p:grpSp>
          <p:nvGrpSpPr>
            <p:cNvPr id="4" name="Gruppieren 3"/>
            <p:cNvGrpSpPr/>
            <p:nvPr/>
          </p:nvGrpSpPr>
          <p:grpSpPr>
            <a:xfrm>
              <a:off x="1008291" y="2333227"/>
              <a:ext cx="3571921" cy="3708448"/>
              <a:chOff x="1008291" y="2333227"/>
              <a:chExt cx="3571921" cy="3708448"/>
            </a:xfrm>
          </p:grpSpPr>
          <p:sp>
            <p:nvSpPr>
              <p:cNvPr id="7" name="Text Box 20"/>
              <p:cNvSpPr txBox="1">
                <a:spLocks noChangeArrowheads="1"/>
              </p:cNvSpPr>
              <p:nvPr/>
            </p:nvSpPr>
            <p:spPr bwMode="auto">
              <a:xfrm>
                <a:off x="2873013" y="5733256"/>
                <a:ext cx="1707199" cy="308419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none" lIns="92075" tIns="46038" rIns="92075" bIns="46038">
                <a:spAutoFit/>
              </a:bodyPr>
              <a:lstStyle>
                <a:lvl1pPr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 algn="ctr" eaLnBrk="0" hangingPunct="0">
                  <a:spcBef>
                    <a:spcPct val="50000"/>
                  </a:spcBef>
                  <a:buSzTx/>
                  <a:buFontTx/>
                  <a:buNone/>
                </a:pPr>
                <a:r>
                  <a:rPr lang="de-DE" sz="1400" b="1" dirty="0" smtClean="0"/>
                  <a:t>Schadensausmaß</a:t>
                </a:r>
                <a:endParaRPr lang="de-DE" sz="1400" b="1" dirty="0"/>
              </a:p>
            </p:txBody>
          </p:sp>
          <p:sp>
            <p:nvSpPr>
              <p:cNvPr id="11" name="Text Box 22"/>
              <p:cNvSpPr txBox="1">
                <a:spLocks noChangeArrowheads="1"/>
              </p:cNvSpPr>
              <p:nvPr/>
            </p:nvSpPr>
            <p:spPr bwMode="auto">
              <a:xfrm>
                <a:off x="3233122" y="5540436"/>
                <a:ext cx="1114176" cy="149439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lIns="72000" anchor="ctr"/>
              <a:lstStyle/>
              <a:p>
                <a:pPr algn="ctr">
                  <a:buSzTx/>
                  <a:buFontTx/>
                  <a:buNone/>
                </a:pPr>
                <a:r>
                  <a:rPr lang="de-DE" sz="1200" dirty="0" smtClean="0"/>
                  <a:t>wesentlich</a:t>
                </a:r>
                <a:endParaRPr lang="de-DE" sz="1200" dirty="0"/>
              </a:p>
            </p:txBody>
          </p:sp>
          <p:sp>
            <p:nvSpPr>
              <p:cNvPr id="17" name="Rectangle 20"/>
              <p:cNvSpPr>
                <a:spLocks noChangeArrowheads="1"/>
              </p:cNvSpPr>
              <p:nvPr/>
            </p:nvSpPr>
            <p:spPr bwMode="auto">
              <a:xfrm>
                <a:off x="3233121" y="2333227"/>
                <a:ext cx="1114177" cy="1034581"/>
              </a:xfrm>
              <a:prstGeom prst="rect">
                <a:avLst/>
              </a:prstGeom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wrap="none" lIns="72000" tIns="46800" rIns="72000" anchor="ctr"/>
              <a:lstStyle/>
              <a:p>
                <a:pPr algn="ctr" eaLnBrk="0" hangingPunct="0">
                  <a:spcBef>
                    <a:spcPct val="50000"/>
                  </a:spcBef>
                  <a:spcAft>
                    <a:spcPct val="0"/>
                  </a:spcAft>
                  <a:buSzTx/>
                  <a:buFontTx/>
                  <a:buNone/>
                </a:pPr>
                <a:endParaRPr lang="de-DE" sz="14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22" name="Rectangle 17"/>
              <p:cNvSpPr>
                <a:spLocks noChangeArrowheads="1"/>
              </p:cNvSpPr>
              <p:nvPr/>
            </p:nvSpPr>
            <p:spPr bwMode="auto">
              <a:xfrm>
                <a:off x="3233121" y="3369456"/>
                <a:ext cx="1114177" cy="1034581"/>
              </a:xfrm>
              <a:prstGeom prst="rect">
                <a:avLst/>
              </a:prstGeom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wrap="none" lIns="72000" tIns="46800" rIns="72000" anchor="ctr"/>
              <a:lstStyle/>
              <a:p>
                <a:pPr algn="ctr" eaLnBrk="0" hangingPunct="0">
                  <a:spcBef>
                    <a:spcPct val="50000"/>
                  </a:spcBef>
                  <a:spcAft>
                    <a:spcPct val="0"/>
                  </a:spcAft>
                  <a:buSzTx/>
                  <a:buFontTx/>
                  <a:buNone/>
                </a:pPr>
                <a:endParaRPr lang="de-DE" sz="14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19" name="Line 10"/>
              <p:cNvSpPr>
                <a:spLocks noChangeShapeType="1"/>
              </p:cNvSpPr>
              <p:nvPr/>
            </p:nvSpPr>
            <p:spPr bwMode="auto">
              <a:xfrm flipV="1">
                <a:off x="1008291" y="5435395"/>
                <a:ext cx="3571921" cy="9853"/>
              </a:xfrm>
              <a:prstGeom prst="line">
                <a:avLst/>
              </a:prstGeom>
              <a:noFill/>
              <a:ln w="19050">
                <a:solidFill>
                  <a:schemeClr val="tx1"/>
                </a:solidFill>
                <a:round/>
                <a:headEnd/>
                <a:tailEnd type="triangl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72000" tIns="46800" rIns="72000" anchor="ctr"/>
              <a:lstStyle/>
              <a:p>
                <a:endParaRPr lang="de-DE"/>
              </a:p>
            </p:txBody>
          </p:sp>
          <p:sp>
            <p:nvSpPr>
              <p:cNvPr id="25" name="Rectangle 14"/>
              <p:cNvSpPr>
                <a:spLocks noChangeArrowheads="1"/>
              </p:cNvSpPr>
              <p:nvPr/>
            </p:nvSpPr>
            <p:spPr bwMode="auto">
              <a:xfrm>
                <a:off x="3233121" y="4395826"/>
                <a:ext cx="1114177" cy="1034581"/>
              </a:xfrm>
              <a:prstGeom prst="rect">
                <a:avLst/>
              </a:prstGeom>
              <a:ln>
                <a:headEnd/>
                <a:tailEnd/>
              </a:ln>
            </p:spPr>
            <p:style>
              <a:lnRef idx="1">
                <a:schemeClr val="accent2"/>
              </a:lnRef>
              <a:fillRef idx="3">
                <a:schemeClr val="accent2"/>
              </a:fillRef>
              <a:effectRef idx="2">
                <a:schemeClr val="accent2"/>
              </a:effectRef>
              <a:fontRef idx="minor">
                <a:schemeClr val="lt1"/>
              </a:fontRef>
            </p:style>
            <p:txBody>
              <a:bodyPr wrap="none" lIns="72000" tIns="46800" rIns="72000" anchor="ctr"/>
              <a:lstStyle/>
              <a:p>
                <a:pPr algn="ctr">
                  <a:spcAft>
                    <a:spcPct val="0"/>
                  </a:spcAft>
                  <a:buSzTx/>
                  <a:buFontTx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</p:grpSp>
        <p:grpSp>
          <p:nvGrpSpPr>
            <p:cNvPr id="3" name="Gruppieren 2"/>
            <p:cNvGrpSpPr/>
            <p:nvPr/>
          </p:nvGrpSpPr>
          <p:grpSpPr>
            <a:xfrm>
              <a:off x="527983" y="1875547"/>
              <a:ext cx="2705138" cy="3814328"/>
              <a:chOff x="527983" y="1875547"/>
              <a:chExt cx="2705138" cy="3814328"/>
            </a:xfrm>
          </p:grpSpPr>
          <p:sp>
            <p:nvSpPr>
              <p:cNvPr id="8" name="Text Box 25"/>
              <p:cNvSpPr txBox="1">
                <a:spLocks noChangeArrowheads="1"/>
              </p:cNvSpPr>
              <p:nvPr/>
            </p:nvSpPr>
            <p:spPr bwMode="auto">
              <a:xfrm rot="16200000">
                <a:off x="-577947" y="2981477"/>
                <a:ext cx="2520279" cy="30842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wrap="square" lIns="92075" tIns="46038" rIns="92075" bIns="46038">
                <a:spAutoFit/>
              </a:bodyPr>
              <a:lstStyle>
                <a:lvl1pPr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1pPr>
                <a:lvl2pPr marL="742950" indent="-285750"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2pPr>
                <a:lvl3pPr marL="1143000" indent="-228600"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3pPr>
                <a:lvl4pPr marL="1600200" indent="-228600"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4pPr>
                <a:lvl5pPr marL="2057400" indent="-228600"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Arial" charset="0"/>
                  </a:defRPr>
                </a:lvl9pPr>
              </a:lstStyle>
              <a:p>
                <a:pPr eaLnBrk="0" hangingPunct="0">
                  <a:spcBef>
                    <a:spcPct val="50000"/>
                  </a:spcBef>
                  <a:buSzTx/>
                  <a:buFontTx/>
                  <a:buNone/>
                </a:pPr>
                <a:r>
                  <a:rPr lang="de-DE" sz="1400" b="1" dirty="0" smtClean="0"/>
                  <a:t>Eintrittswahrscheinlichkeit</a:t>
                </a:r>
                <a:endParaRPr lang="de-DE" sz="1400" b="1" dirty="0"/>
              </a:p>
            </p:txBody>
          </p:sp>
          <p:sp>
            <p:nvSpPr>
              <p:cNvPr id="9" name="Text Box 9"/>
              <p:cNvSpPr txBox="1">
                <a:spLocks noChangeArrowheads="1"/>
              </p:cNvSpPr>
              <p:nvPr/>
            </p:nvSpPr>
            <p:spPr bwMode="auto">
              <a:xfrm>
                <a:off x="997121" y="5540436"/>
                <a:ext cx="1121823" cy="143603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lIns="72000" anchor="ctr"/>
              <a:lstStyle/>
              <a:p>
                <a:pPr algn="ctr">
                  <a:buSzTx/>
                  <a:buFontTx/>
                  <a:buNone/>
                </a:pPr>
                <a:r>
                  <a:rPr lang="de-DE" sz="1200" dirty="0" smtClean="0"/>
                  <a:t>unbedeutend</a:t>
                </a:r>
                <a:endParaRPr lang="de-DE" sz="1200" dirty="0"/>
              </a:p>
            </p:txBody>
          </p:sp>
          <p:sp>
            <p:nvSpPr>
              <p:cNvPr id="10" name="Text Box 21"/>
              <p:cNvSpPr txBox="1">
                <a:spLocks noChangeArrowheads="1"/>
              </p:cNvSpPr>
              <p:nvPr/>
            </p:nvSpPr>
            <p:spPr bwMode="auto">
              <a:xfrm>
                <a:off x="2131941" y="5540436"/>
                <a:ext cx="1101180" cy="149439"/>
              </a:xfrm>
              <a:prstGeom prst="rect">
                <a:avLst/>
              </a:prstGeom>
              <a:noFill/>
              <a:ln>
                <a:noFill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chemeClr val="accent1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lIns="72000" anchor="ctr"/>
              <a:lstStyle/>
              <a:p>
                <a:pPr algn="ctr">
                  <a:buSzTx/>
                  <a:buFontTx/>
                  <a:buNone/>
                </a:pPr>
                <a:r>
                  <a:rPr lang="de-DE" sz="1200" dirty="0"/>
                  <a:t>mittel</a:t>
                </a:r>
              </a:p>
            </p:txBody>
          </p:sp>
          <p:sp>
            <p:nvSpPr>
              <p:cNvPr id="16" name="Rectangle 19"/>
              <p:cNvSpPr>
                <a:spLocks noChangeArrowheads="1"/>
              </p:cNvSpPr>
              <p:nvPr/>
            </p:nvSpPr>
            <p:spPr bwMode="auto">
              <a:xfrm>
                <a:off x="2118944" y="2333227"/>
                <a:ext cx="1114177" cy="1034581"/>
              </a:xfrm>
              <a:prstGeom prst="rect">
                <a:avLst/>
              </a:prstGeom>
              <a:ln>
                <a:headEnd/>
                <a:tailEnd/>
              </a:ln>
              <a:extLst/>
            </p:spPr>
            <p:style>
              <a:lnRef idx="1">
                <a:schemeClr val="accent3"/>
              </a:lnRef>
              <a:fillRef idx="3">
                <a:schemeClr val="accent3"/>
              </a:fillRef>
              <a:effectRef idx="2">
                <a:schemeClr val="accent3"/>
              </a:effectRef>
              <a:fontRef idx="minor">
                <a:schemeClr val="lt1"/>
              </a:fontRef>
            </p:style>
            <p:txBody>
              <a:bodyPr wrap="none" lIns="72000" tIns="46800" rIns="72000" anchor="ctr"/>
              <a:lstStyle/>
              <a:p>
                <a:pPr algn="ctr">
                  <a:spcAft>
                    <a:spcPct val="0"/>
                  </a:spcAft>
                  <a:buSzTx/>
                  <a:buFontTx/>
                  <a:buNone/>
                </a:pPr>
                <a:endParaRPr lang="de-DE" sz="1400" dirty="0">
                  <a:solidFill>
                    <a:schemeClr val="bg1"/>
                  </a:solidFill>
                </a:endParaRPr>
              </a:p>
            </p:txBody>
          </p:sp>
          <p:sp>
            <p:nvSpPr>
              <p:cNvPr id="21" name="Rectangle 16"/>
              <p:cNvSpPr>
                <a:spLocks noChangeArrowheads="1"/>
              </p:cNvSpPr>
              <p:nvPr/>
            </p:nvSpPr>
            <p:spPr bwMode="auto">
              <a:xfrm>
                <a:off x="2118944" y="3369456"/>
                <a:ext cx="1114177" cy="1034581"/>
              </a:xfrm>
              <a:prstGeom prst="rect">
                <a:avLst/>
              </a:prstGeom>
              <a:ln>
                <a:headEnd/>
                <a:tailEnd/>
              </a:ln>
            </p:spPr>
            <p:style>
              <a:lnRef idx="1">
                <a:schemeClr val="accent2"/>
              </a:lnRef>
              <a:fillRef idx="3">
                <a:schemeClr val="accent2"/>
              </a:fillRef>
              <a:effectRef idx="2">
                <a:schemeClr val="accent2"/>
              </a:effectRef>
              <a:fontRef idx="minor">
                <a:schemeClr val="lt1"/>
              </a:fontRef>
            </p:style>
            <p:txBody>
              <a:bodyPr wrap="none" lIns="72000" tIns="46800" rIns="72000" anchor="ctr"/>
              <a:lstStyle/>
              <a:p>
                <a:pPr algn="ctr">
                  <a:spcAft>
                    <a:spcPct val="0"/>
                  </a:spcAft>
                  <a:buSzTx/>
                  <a:buFontTx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  <p:sp>
            <p:nvSpPr>
              <p:cNvPr id="15" name="Rectangle 18"/>
              <p:cNvSpPr>
                <a:spLocks noChangeArrowheads="1"/>
              </p:cNvSpPr>
              <p:nvPr/>
            </p:nvSpPr>
            <p:spPr bwMode="auto">
              <a:xfrm>
                <a:off x="1004767" y="2333227"/>
                <a:ext cx="1114177" cy="1034581"/>
              </a:xfrm>
              <a:prstGeom prst="rect">
                <a:avLst/>
              </a:prstGeom>
              <a:ln>
                <a:headEnd/>
                <a:tailEnd/>
              </a:ln>
            </p:spPr>
            <p:style>
              <a:lnRef idx="1">
                <a:schemeClr val="accent2"/>
              </a:lnRef>
              <a:fillRef idx="3">
                <a:schemeClr val="accent2"/>
              </a:fillRef>
              <a:effectRef idx="2">
                <a:schemeClr val="accent2"/>
              </a:effectRef>
              <a:fontRef idx="minor">
                <a:schemeClr val="lt1"/>
              </a:fontRef>
            </p:style>
            <p:txBody>
              <a:bodyPr wrap="none" lIns="72000" tIns="46800" rIns="72000" anchor="ctr"/>
              <a:lstStyle/>
              <a:p>
                <a:pPr algn="ctr">
                  <a:spcAft>
                    <a:spcPct val="0"/>
                  </a:spcAft>
                  <a:buSzTx/>
                  <a:buFontTx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  <p:sp>
            <p:nvSpPr>
              <p:cNvPr id="20" name="Rectangle 15"/>
              <p:cNvSpPr>
                <a:spLocks noChangeArrowheads="1"/>
              </p:cNvSpPr>
              <p:nvPr/>
            </p:nvSpPr>
            <p:spPr bwMode="auto">
              <a:xfrm>
                <a:off x="1004767" y="3369456"/>
                <a:ext cx="1114177" cy="1034581"/>
              </a:xfrm>
              <a:prstGeom prst="rect">
                <a:avLst/>
              </a:prstGeom>
              <a:ln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wrap="none" lIns="72000" tIns="46800" rIns="72000" anchor="ctr"/>
              <a:lstStyle/>
              <a:p>
                <a:pPr algn="ctr">
                  <a:spcAft>
                    <a:spcPct val="0"/>
                  </a:spcAft>
                  <a:buSzTx/>
                  <a:buFontTx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  <p:sp>
            <p:nvSpPr>
              <p:cNvPr id="23" name="Rectangle 12"/>
              <p:cNvSpPr>
                <a:spLocks noChangeArrowheads="1"/>
              </p:cNvSpPr>
              <p:nvPr/>
            </p:nvSpPr>
            <p:spPr bwMode="auto">
              <a:xfrm>
                <a:off x="1017763" y="4395826"/>
                <a:ext cx="1114177" cy="1034581"/>
              </a:xfrm>
              <a:prstGeom prst="rect">
                <a:avLst/>
              </a:prstGeom>
              <a:ln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wrap="none" lIns="72000" tIns="46800" rIns="72000" anchor="ctr"/>
              <a:lstStyle/>
              <a:p>
                <a:pPr algn="ctr">
                  <a:spcAft>
                    <a:spcPct val="0"/>
                  </a:spcAft>
                  <a:buSzTx/>
                  <a:buFontTx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  <p:sp>
            <p:nvSpPr>
              <p:cNvPr id="24" name="Rectangle 13"/>
              <p:cNvSpPr>
                <a:spLocks noChangeArrowheads="1"/>
              </p:cNvSpPr>
              <p:nvPr/>
            </p:nvSpPr>
            <p:spPr bwMode="auto">
              <a:xfrm>
                <a:off x="2118944" y="4395826"/>
                <a:ext cx="1114177" cy="1034581"/>
              </a:xfrm>
              <a:prstGeom prst="rect">
                <a:avLst/>
              </a:prstGeom>
              <a:ln>
                <a:headEnd/>
                <a:tailEnd/>
              </a:ln>
              <a:extLst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wrap="none" lIns="72000" tIns="46800" rIns="72000" anchor="ctr"/>
              <a:lstStyle/>
              <a:p>
                <a:pPr algn="ctr">
                  <a:spcAft>
                    <a:spcPct val="0"/>
                  </a:spcAft>
                  <a:buSzTx/>
                  <a:buFontTx/>
                  <a:buNone/>
                </a:pPr>
                <a:endParaRPr lang="de-DE" sz="1400" dirty="0">
                  <a:solidFill>
                    <a:sysClr val="windowText" lastClr="000000"/>
                  </a:solidFill>
                </a:endParaRPr>
              </a:p>
            </p:txBody>
          </p:sp>
          <p:sp>
            <p:nvSpPr>
              <p:cNvPr id="18" name="Line 11"/>
              <p:cNvSpPr>
                <a:spLocks noChangeShapeType="1"/>
              </p:cNvSpPr>
              <p:nvPr/>
            </p:nvSpPr>
            <p:spPr bwMode="auto">
              <a:xfrm rot="16200000" flipV="1">
                <a:off x="-711852" y="3707395"/>
                <a:ext cx="3437110" cy="0"/>
              </a:xfrm>
              <a:prstGeom prst="line">
                <a:avLst/>
              </a:prstGeom>
              <a:noFill/>
              <a:ln w="19050">
                <a:solidFill>
                  <a:schemeClr val="tx1"/>
                </a:solidFill>
                <a:round/>
                <a:headEnd/>
                <a:tailEnd type="triangle" w="med" len="med"/>
              </a:ln>
              <a:effectLst/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lIns="72000" tIns="46800" rIns="72000" anchor="ctr"/>
              <a:lstStyle/>
              <a:p>
                <a:endParaRPr lang="de-DE"/>
              </a:p>
            </p:txBody>
          </p:sp>
        </p:grpSp>
      </p:grpSp>
      <p:sp>
        <p:nvSpPr>
          <p:cNvPr id="33" name="Text Box 9"/>
          <p:cNvSpPr txBox="1">
            <a:spLocks noChangeArrowheads="1"/>
          </p:cNvSpPr>
          <p:nvPr/>
        </p:nvSpPr>
        <p:spPr bwMode="auto">
          <a:xfrm rot="16200000">
            <a:off x="247134" y="4993541"/>
            <a:ext cx="1121823" cy="14360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anchor="ctr"/>
          <a:lstStyle/>
          <a:p>
            <a:pPr algn="ctr">
              <a:buSzTx/>
              <a:buFontTx/>
              <a:buNone/>
            </a:pPr>
            <a:r>
              <a:rPr lang="de-DE" sz="1200" dirty="0" smtClean="0"/>
              <a:t>niedrig</a:t>
            </a:r>
            <a:endParaRPr lang="de-DE" sz="1200" dirty="0"/>
          </a:p>
        </p:txBody>
      </p:sp>
      <p:sp>
        <p:nvSpPr>
          <p:cNvPr id="36" name="Text Box 21"/>
          <p:cNvSpPr txBox="1">
            <a:spLocks noChangeArrowheads="1"/>
          </p:cNvSpPr>
          <p:nvPr/>
        </p:nvSpPr>
        <p:spPr bwMode="auto">
          <a:xfrm rot="16200000">
            <a:off x="301008" y="3914668"/>
            <a:ext cx="1101180" cy="1494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anchor="ctr"/>
          <a:lstStyle/>
          <a:p>
            <a:pPr algn="ctr">
              <a:buSzTx/>
              <a:buFontTx/>
              <a:buNone/>
            </a:pPr>
            <a:r>
              <a:rPr lang="de-DE" sz="1200" dirty="0"/>
              <a:t>mittel</a:t>
            </a:r>
          </a:p>
        </p:txBody>
      </p:sp>
      <p:sp>
        <p:nvSpPr>
          <p:cNvPr id="44" name="Text Box 22"/>
          <p:cNvSpPr txBox="1">
            <a:spLocks noChangeArrowheads="1"/>
          </p:cNvSpPr>
          <p:nvPr/>
        </p:nvSpPr>
        <p:spPr bwMode="auto">
          <a:xfrm rot="16200000">
            <a:off x="317686" y="2891313"/>
            <a:ext cx="1114176" cy="149439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72000" anchor="ctr"/>
          <a:lstStyle/>
          <a:p>
            <a:pPr algn="ctr">
              <a:buSzTx/>
              <a:buFontTx/>
              <a:buNone/>
            </a:pPr>
            <a:r>
              <a:rPr lang="de-DE" sz="1200" dirty="0" smtClean="0"/>
              <a:t>hoch</a:t>
            </a:r>
            <a:endParaRPr lang="de-DE" sz="1200" dirty="0"/>
          </a:p>
        </p:txBody>
      </p:sp>
    </p:spTree>
    <p:extLst>
      <p:ext uri="{BB962C8B-B14F-4D97-AF65-F5344CB8AC3E}">
        <p14:creationId xmlns:p14="http://schemas.microsoft.com/office/powerpoint/2010/main" val="618202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NAME" val="guideLines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VCT-BODYINDENTATION" val="0;14,17323;14,17323;28,34646;28,45181;42,62504;42,51968;56,69291;56,69291;70,86614;"/>
  <p:tag name="VCT-BULLETVISIBILITY" val="G*****"/>
</p:tagLst>
</file>

<file path=ppt/theme/theme1.xml><?xml version="1.0" encoding="utf-8"?>
<a:theme xmlns:a="http://schemas.openxmlformats.org/drawingml/2006/main" name="QuickSlide">
  <a:themeElements>
    <a:clrScheme name="Strategy Compass">
      <a:dk1>
        <a:srgbClr val="000000"/>
      </a:dk1>
      <a:lt1>
        <a:srgbClr val="FFFFFF"/>
      </a:lt1>
      <a:dk2>
        <a:srgbClr val="A2A2A2"/>
      </a:dk2>
      <a:lt2>
        <a:srgbClr val="FFFFFF"/>
      </a:lt2>
      <a:accent1>
        <a:srgbClr val="BED2FF"/>
      </a:accent1>
      <a:accent2>
        <a:srgbClr val="3C8CC8"/>
      </a:accent2>
      <a:accent3>
        <a:srgbClr val="00285A"/>
      </a:accent3>
      <a:accent4>
        <a:srgbClr val="BFBFBF"/>
      </a:accent4>
      <a:accent5>
        <a:srgbClr val="595959"/>
      </a:accent5>
      <a:accent6>
        <a:srgbClr val="C80A1E"/>
      </a:accent6>
      <a:hlink>
        <a:srgbClr val="0000FF"/>
      </a:hlink>
      <a:folHlink>
        <a:srgbClr val="800080"/>
      </a:folHlink>
    </a:clrScheme>
    <a:fontScheme name="Quick Slide 2007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Execu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50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/>
      </a:spPr>
      <a:bodyPr lIns="72000" rIns="72000" rtlCol="0" anchor="t" anchorCtr="0"/>
      <a:lstStyle>
        <a:defPPr algn="ctr">
          <a:defRPr sz="1400" dirty="0" err="1" smtClean="0">
            <a:solidFill>
              <a:schemeClr val="tx1"/>
            </a:solidFill>
          </a:defRPr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>
        <a:ln w="6350">
          <a:solidFill>
            <a:schemeClr val="accent3"/>
          </a:solidFill>
          <a:miter lim="800000"/>
          <a:tailEnd type="none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square" lIns="72000" rIns="72000" rtlCol="0">
        <a:noAutofit/>
      </a:bodyPr>
      <a:lstStyle>
        <a:defPPr>
          <a:buSzPct val="90000"/>
          <a:defRPr sz="1400" dirty="0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QuickSlide Entwurfsvorlage Executive</Template>
  <TotalTime>0</TotalTime>
  <Words>28</Words>
  <Application>Microsoft Office PowerPoint</Application>
  <PresentationFormat>Bildschirmpräsentation (4:3)</PresentationFormat>
  <Paragraphs>16</Paragraphs>
  <Slides>1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QuickSlide</vt:lpstr>
      <vt:lpstr>Visualisierung der Risikopotenziale</vt:lpstr>
    </vt:vector>
  </TitlesOfParts>
  <Company>Strategy Compass GmbH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neue Folien zur Kontrolle durch AS</dc:title>
  <dc:creator>Strategy Compass GmbH</dc:creator>
  <dc:description>Visualisierung der Risikopotenziale</dc:description>
  <cp:lastModifiedBy>Strategy Compass</cp:lastModifiedBy>
  <cp:revision>166</cp:revision>
  <dcterms:created xsi:type="dcterms:W3CDTF">2011-01-20T14:36:29Z</dcterms:created>
  <dcterms:modified xsi:type="dcterms:W3CDTF">2013-07-22T13:03:05Z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neue Folien zur Kontrolle durch AS</vt:lpwstr>
  </property>
  <property fmtid="{D5CDD505-2E9C-101B-9397-08002B2CF9AE}" pid="3" name="SlideDescription">
    <vt:lpwstr>Visualisierung der Risikopotenziale</vt:lpwstr>
  </property>
</Properties>
</file>

<file path=docProps/thumbnail.jpeg>
</file>