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0A0CB-985B-45D5-9C8D-2D18DE449101}" type="datetimeFigureOut">
              <a:rPr lang="de-DE" smtClean="0"/>
              <a:t>22.07.2013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297D0-EF71-4F56-85DE-CD9B224DC47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344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Legende rechts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30B53-EB8F-4C1B-8E29-39A3A8F11F3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74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609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el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/>
              <a:t>Visualisierung der Risikopotenziale</a:t>
            </a:r>
            <a:endParaRPr lang="de-DE" dirty="0"/>
          </a:p>
        </p:txBody>
      </p:sp>
      <p:grpSp>
        <p:nvGrpSpPr>
          <p:cNvPr id="43" name="Gruppieren 42"/>
          <p:cNvGrpSpPr/>
          <p:nvPr/>
        </p:nvGrpSpPr>
        <p:grpSpPr>
          <a:xfrm>
            <a:off x="4860031" y="2333227"/>
            <a:ext cx="3744416" cy="2579889"/>
            <a:chOff x="5652120" y="2441832"/>
            <a:chExt cx="2952328" cy="2355320"/>
          </a:xfrm>
        </p:grpSpPr>
        <p:grpSp>
          <p:nvGrpSpPr>
            <p:cNvPr id="37" name="Gruppieren 36"/>
            <p:cNvGrpSpPr/>
            <p:nvPr/>
          </p:nvGrpSpPr>
          <p:grpSpPr>
            <a:xfrm>
              <a:off x="6328974" y="3099629"/>
              <a:ext cx="2184274" cy="1426763"/>
              <a:chOff x="6420174" y="2633376"/>
              <a:chExt cx="2184274" cy="2386405"/>
            </a:xfrm>
          </p:grpSpPr>
          <p:sp>
            <p:nvSpPr>
              <p:cNvPr id="34" name="Text Box 28"/>
              <p:cNvSpPr txBox="1">
                <a:spLocks noChangeArrowheads="1"/>
              </p:cNvSpPr>
              <p:nvPr/>
            </p:nvSpPr>
            <p:spPr bwMode="auto">
              <a:xfrm>
                <a:off x="6420174" y="2633376"/>
                <a:ext cx="2184274" cy="5509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72000" anchor="ctr"/>
              <a:lstStyle/>
              <a:p>
                <a:pPr>
                  <a:buSzTx/>
                  <a:buFontTx/>
                  <a:buNone/>
                </a:pPr>
                <a:r>
                  <a:rPr lang="de-DE" sz="1200" b="1" dirty="0" smtClean="0"/>
                  <a:t>Kein Handlungsbedarf </a:t>
                </a:r>
              </a:p>
              <a:p>
                <a:pPr>
                  <a:buSzTx/>
                  <a:buFontTx/>
                  <a:buNone/>
                </a:pPr>
                <a:r>
                  <a:rPr lang="de-DE" sz="1200" dirty="0" smtClean="0"/>
                  <a:t>Akzeptieren</a:t>
                </a:r>
                <a:endParaRPr lang="de-DE" sz="1200" dirty="0"/>
              </a:p>
            </p:txBody>
          </p:sp>
          <p:sp>
            <p:nvSpPr>
              <p:cNvPr id="32" name="Text Box 31"/>
              <p:cNvSpPr txBox="1">
                <a:spLocks noChangeArrowheads="1"/>
              </p:cNvSpPr>
              <p:nvPr/>
            </p:nvSpPr>
            <p:spPr bwMode="auto">
              <a:xfrm>
                <a:off x="6420174" y="3480386"/>
                <a:ext cx="2184274" cy="5710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72000" anchor="ctr"/>
              <a:lstStyle/>
              <a:p>
                <a:pPr>
                  <a:buSzTx/>
                  <a:buFontTx/>
                  <a:buNone/>
                </a:pPr>
                <a:r>
                  <a:rPr lang="de-DE" sz="1200" b="1" dirty="0" smtClean="0"/>
                  <a:t>Selektiver Handlungsbedarf </a:t>
                </a:r>
                <a:r>
                  <a:rPr lang="de-DE" sz="1200" dirty="0" smtClean="0"/>
                  <a:t>Akzeptieren / Vermindern</a:t>
                </a:r>
                <a:endParaRPr lang="de-DE" sz="1200" dirty="0"/>
              </a:p>
            </p:txBody>
          </p:sp>
          <p:sp>
            <p:nvSpPr>
              <p:cNvPr id="30" name="Text Box 34"/>
              <p:cNvSpPr txBox="1">
                <a:spLocks noChangeArrowheads="1"/>
              </p:cNvSpPr>
              <p:nvPr/>
            </p:nvSpPr>
            <p:spPr bwMode="auto">
              <a:xfrm>
                <a:off x="6420174" y="4541710"/>
                <a:ext cx="2184274" cy="4780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72000" anchor="ctr"/>
              <a:lstStyle/>
              <a:p>
                <a:pPr>
                  <a:buSzTx/>
                  <a:buFontTx/>
                  <a:buNone/>
                </a:pPr>
                <a:r>
                  <a:rPr lang="de-DE" sz="1200" b="1" dirty="0" smtClean="0"/>
                  <a:t>Akuter Handlungsbedarf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Vermeidung,Überwälzung</a:t>
                </a:r>
                <a:r>
                  <a:rPr lang="de-DE" sz="1200" dirty="0" smtClean="0"/>
                  <a:t>, Verminderung </a:t>
                </a:r>
                <a:endParaRPr lang="de-DE" sz="1200" dirty="0"/>
              </a:p>
            </p:txBody>
          </p:sp>
        </p:grpSp>
        <p:sp>
          <p:nvSpPr>
            <p:cNvPr id="38" name="Rechteck 37"/>
            <p:cNvSpPr/>
            <p:nvPr/>
          </p:nvSpPr>
          <p:spPr>
            <a:xfrm>
              <a:off x="5652120" y="2441832"/>
              <a:ext cx="2952328" cy="235532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t" anchorCtr="0"/>
            <a:lstStyle/>
            <a:p>
              <a:pPr algn="ctr"/>
              <a:endParaRPr lang="de-DE" sz="1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9" name="Rechteck 38"/>
            <p:cNvSpPr/>
            <p:nvPr/>
          </p:nvSpPr>
          <p:spPr>
            <a:xfrm>
              <a:off x="5827445" y="2526639"/>
              <a:ext cx="2601678" cy="362363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rIns="72000" rtlCol="0" anchor="t" anchorCtr="0"/>
            <a:lstStyle/>
            <a:p>
              <a:pPr algn="ctr"/>
              <a:r>
                <a:rPr lang="de-DE" sz="1400" b="1" dirty="0" smtClean="0">
                  <a:solidFill>
                    <a:schemeClr val="bg2"/>
                  </a:solidFill>
                </a:rPr>
                <a:t>Normstrategien</a:t>
              </a:r>
            </a:p>
          </p:txBody>
        </p:sp>
        <p:sp>
          <p:nvSpPr>
            <p:cNvPr id="40" name="Rectangle 27"/>
            <p:cNvSpPr>
              <a:spLocks noChangeArrowheads="1"/>
            </p:cNvSpPr>
            <p:nvPr/>
          </p:nvSpPr>
          <p:spPr bwMode="auto">
            <a:xfrm>
              <a:off x="5827445" y="3092195"/>
              <a:ext cx="288000" cy="2880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>
                <a:buFontTx/>
                <a:buChar char="•"/>
              </a:pPr>
              <a:endParaRPr lang="en-GB"/>
            </a:p>
          </p:txBody>
        </p:sp>
        <p:sp>
          <p:nvSpPr>
            <p:cNvPr id="41" name="Rectangle 30"/>
            <p:cNvSpPr>
              <a:spLocks noChangeArrowheads="1"/>
            </p:cNvSpPr>
            <p:nvPr/>
          </p:nvSpPr>
          <p:spPr bwMode="auto">
            <a:xfrm>
              <a:off x="5827445" y="3660100"/>
              <a:ext cx="288000" cy="2880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>
                <a:buFontTx/>
                <a:buChar char="•"/>
              </a:pPr>
              <a:endParaRPr lang="en-GB"/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5827445" y="4228004"/>
              <a:ext cx="288000" cy="2880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anchor="ctr"/>
            <a:lstStyle/>
            <a:p>
              <a:pPr algn="ctr">
                <a:buFontTx/>
                <a:buChar char="•"/>
              </a:pPr>
              <a:endParaRPr lang="en-GB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527983" y="1875547"/>
            <a:ext cx="4052229" cy="4166128"/>
            <a:chOff x="527983" y="1875547"/>
            <a:chExt cx="4052229" cy="4166128"/>
          </a:xfrm>
        </p:grpSpPr>
        <p:grpSp>
          <p:nvGrpSpPr>
            <p:cNvPr id="4" name="Gruppieren 3"/>
            <p:cNvGrpSpPr/>
            <p:nvPr/>
          </p:nvGrpSpPr>
          <p:grpSpPr>
            <a:xfrm>
              <a:off x="1008291" y="2333227"/>
              <a:ext cx="3571921" cy="3708448"/>
              <a:chOff x="1008291" y="2333227"/>
              <a:chExt cx="3571921" cy="3708448"/>
            </a:xfrm>
          </p:grpSpPr>
          <p:sp>
            <p:nvSpPr>
              <p:cNvPr id="7" name="Text Box 20"/>
              <p:cNvSpPr txBox="1">
                <a:spLocks noChangeArrowheads="1"/>
              </p:cNvSpPr>
              <p:nvPr/>
            </p:nvSpPr>
            <p:spPr bwMode="auto">
              <a:xfrm>
                <a:off x="2873013" y="5733256"/>
                <a:ext cx="1707199" cy="308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lvl1pPr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0" hangingPunct="0">
                  <a:spcBef>
                    <a:spcPct val="50000"/>
                  </a:spcBef>
                  <a:buSzTx/>
                  <a:buFontTx/>
                  <a:buNone/>
                </a:pPr>
                <a:r>
                  <a:rPr lang="de-DE" sz="1400" b="1" dirty="0" smtClean="0"/>
                  <a:t>Schadensausmaß</a:t>
                </a:r>
                <a:endParaRPr lang="de-DE" sz="1400" b="1" dirty="0"/>
              </a:p>
            </p:txBody>
          </p:sp>
          <p:sp>
            <p:nvSpPr>
              <p:cNvPr id="11" name="Text Box 22"/>
              <p:cNvSpPr txBox="1">
                <a:spLocks noChangeArrowheads="1"/>
              </p:cNvSpPr>
              <p:nvPr/>
            </p:nvSpPr>
            <p:spPr bwMode="auto">
              <a:xfrm>
                <a:off x="3233122" y="5540436"/>
                <a:ext cx="1114176" cy="1494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anchor="ctr"/>
              <a:lstStyle/>
              <a:p>
                <a:pPr algn="ctr">
                  <a:buSzTx/>
                  <a:buFontTx/>
                  <a:buNone/>
                </a:pPr>
                <a:r>
                  <a:rPr lang="de-DE" sz="1200" dirty="0" smtClean="0"/>
                  <a:t>wesentlich</a:t>
                </a:r>
                <a:endParaRPr lang="de-DE" sz="1200" dirty="0"/>
              </a:p>
            </p:txBody>
          </p:sp>
          <p:sp>
            <p:nvSpPr>
              <p:cNvPr id="17" name="Rectangle 20"/>
              <p:cNvSpPr>
                <a:spLocks noChangeArrowheads="1"/>
              </p:cNvSpPr>
              <p:nvPr/>
            </p:nvSpPr>
            <p:spPr bwMode="auto">
              <a:xfrm>
                <a:off x="3233121" y="2333227"/>
                <a:ext cx="1114177" cy="1034581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72000" tIns="46800" rIns="72000" anchor="ctr"/>
              <a:lstStyle/>
              <a:p>
                <a:pPr algn="ctr" eaLnBrk="0" hangingPunct="0">
                  <a:spcBef>
                    <a:spcPct val="5000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de-DE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Rectangle 17"/>
              <p:cNvSpPr>
                <a:spLocks noChangeArrowheads="1"/>
              </p:cNvSpPr>
              <p:nvPr/>
            </p:nvSpPr>
            <p:spPr bwMode="auto">
              <a:xfrm>
                <a:off x="3233121" y="3369456"/>
                <a:ext cx="1114177" cy="1034581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72000" tIns="46800" rIns="72000" anchor="ctr"/>
              <a:lstStyle/>
              <a:p>
                <a:pPr algn="ctr" eaLnBrk="0" hangingPunct="0">
                  <a:spcBef>
                    <a:spcPct val="50000"/>
                  </a:spcBef>
                  <a:spcAft>
                    <a:spcPct val="0"/>
                  </a:spcAft>
                  <a:buSzTx/>
                  <a:buFontTx/>
                  <a:buNone/>
                </a:pPr>
                <a:endParaRPr lang="de-DE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Line 10"/>
              <p:cNvSpPr>
                <a:spLocks noChangeShapeType="1"/>
              </p:cNvSpPr>
              <p:nvPr/>
            </p:nvSpPr>
            <p:spPr bwMode="auto">
              <a:xfrm flipV="1">
                <a:off x="1008291" y="5435395"/>
                <a:ext cx="3571921" cy="985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46800" rIns="72000" anchor="ctr"/>
              <a:lstStyle/>
              <a:p>
                <a:endParaRPr lang="de-DE"/>
              </a:p>
            </p:txBody>
          </p:sp>
          <p:sp>
            <p:nvSpPr>
              <p:cNvPr id="25" name="Rectangle 14"/>
              <p:cNvSpPr>
                <a:spLocks noChangeArrowheads="1"/>
              </p:cNvSpPr>
              <p:nvPr/>
            </p:nvSpPr>
            <p:spPr bwMode="auto">
              <a:xfrm>
                <a:off x="3233121" y="4395826"/>
                <a:ext cx="1114177" cy="103458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lIns="72000" tIns="46800" rIns="72000" anchor="ctr"/>
              <a:lstStyle/>
              <a:p>
                <a:pPr algn="ctr">
                  <a:spcAft>
                    <a:spcPct val="0"/>
                  </a:spcAft>
                  <a:buSzTx/>
                  <a:buFontTx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" name="Gruppieren 2"/>
            <p:cNvGrpSpPr/>
            <p:nvPr/>
          </p:nvGrpSpPr>
          <p:grpSpPr>
            <a:xfrm>
              <a:off x="527983" y="1875547"/>
              <a:ext cx="2705138" cy="3814328"/>
              <a:chOff x="527983" y="1875547"/>
              <a:chExt cx="2705138" cy="3814328"/>
            </a:xfrm>
          </p:grpSpPr>
          <p:sp>
            <p:nvSpPr>
              <p:cNvPr id="8" name="Text Box 25"/>
              <p:cNvSpPr txBox="1">
                <a:spLocks noChangeArrowheads="1"/>
              </p:cNvSpPr>
              <p:nvPr/>
            </p:nvSpPr>
            <p:spPr bwMode="auto">
              <a:xfrm rot="16200000">
                <a:off x="-577947" y="2981477"/>
                <a:ext cx="2520279" cy="3084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2075" tIns="46038" rIns="92075" bIns="46038">
                <a:spAutoFit/>
              </a:bodyPr>
              <a:lstStyle>
                <a:lvl1pPr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0" hangingPunct="0">
                  <a:spcBef>
                    <a:spcPct val="50000"/>
                  </a:spcBef>
                  <a:buSzTx/>
                  <a:buFontTx/>
                  <a:buNone/>
                </a:pPr>
                <a:r>
                  <a:rPr lang="de-DE" sz="1400" b="1" dirty="0" smtClean="0"/>
                  <a:t>Eintrittswahrscheinlichkeit</a:t>
                </a:r>
                <a:endParaRPr lang="de-DE" sz="1400" b="1" dirty="0"/>
              </a:p>
            </p:txBody>
          </p:sp>
          <p:sp>
            <p:nvSpPr>
              <p:cNvPr id="9" name="Text Box 9"/>
              <p:cNvSpPr txBox="1">
                <a:spLocks noChangeArrowheads="1"/>
              </p:cNvSpPr>
              <p:nvPr/>
            </p:nvSpPr>
            <p:spPr bwMode="auto">
              <a:xfrm>
                <a:off x="997121" y="5540436"/>
                <a:ext cx="1121823" cy="1436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anchor="ctr"/>
              <a:lstStyle/>
              <a:p>
                <a:pPr algn="ctr">
                  <a:buSzTx/>
                  <a:buFontTx/>
                  <a:buNone/>
                </a:pPr>
                <a:r>
                  <a:rPr lang="de-DE" sz="1200" dirty="0" smtClean="0"/>
                  <a:t>unbedeutend</a:t>
                </a:r>
                <a:endParaRPr lang="de-DE" sz="1200" dirty="0"/>
              </a:p>
            </p:txBody>
          </p:sp>
          <p:sp>
            <p:nvSpPr>
              <p:cNvPr id="10" name="Text Box 21"/>
              <p:cNvSpPr txBox="1">
                <a:spLocks noChangeArrowheads="1"/>
              </p:cNvSpPr>
              <p:nvPr/>
            </p:nvSpPr>
            <p:spPr bwMode="auto">
              <a:xfrm>
                <a:off x="2131941" y="5540436"/>
                <a:ext cx="1101180" cy="1494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72000" anchor="ctr"/>
              <a:lstStyle/>
              <a:p>
                <a:pPr algn="ctr">
                  <a:buSzTx/>
                  <a:buFontTx/>
                  <a:buNone/>
                </a:pPr>
                <a:r>
                  <a:rPr lang="de-DE" sz="1200" dirty="0"/>
                  <a:t>mittel</a:t>
                </a:r>
              </a:p>
            </p:txBody>
          </p:sp>
          <p:sp>
            <p:nvSpPr>
              <p:cNvPr id="16" name="Rectangle 19"/>
              <p:cNvSpPr>
                <a:spLocks noChangeArrowheads="1"/>
              </p:cNvSpPr>
              <p:nvPr/>
            </p:nvSpPr>
            <p:spPr bwMode="auto">
              <a:xfrm>
                <a:off x="2118944" y="2333227"/>
                <a:ext cx="1114177" cy="1034581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wrap="none" lIns="72000" tIns="46800" rIns="72000" anchor="ctr"/>
              <a:lstStyle/>
              <a:p>
                <a:pPr algn="ctr">
                  <a:spcAft>
                    <a:spcPct val="0"/>
                  </a:spcAft>
                  <a:buSzTx/>
                  <a:buFontTx/>
                  <a:buNone/>
                </a:pPr>
                <a:endParaRPr lang="de-DE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Rectangle 16"/>
              <p:cNvSpPr>
                <a:spLocks noChangeArrowheads="1"/>
              </p:cNvSpPr>
              <p:nvPr/>
            </p:nvSpPr>
            <p:spPr bwMode="auto">
              <a:xfrm>
                <a:off x="2118944" y="3369456"/>
                <a:ext cx="1114177" cy="103458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lIns="72000" tIns="46800" rIns="72000" anchor="ctr"/>
              <a:lstStyle/>
              <a:p>
                <a:pPr algn="ctr">
                  <a:spcAft>
                    <a:spcPct val="0"/>
                  </a:spcAft>
                  <a:buSzTx/>
                  <a:buFontTx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" name="Rectangle 18"/>
              <p:cNvSpPr>
                <a:spLocks noChangeArrowheads="1"/>
              </p:cNvSpPr>
              <p:nvPr/>
            </p:nvSpPr>
            <p:spPr bwMode="auto">
              <a:xfrm>
                <a:off x="1004767" y="2333227"/>
                <a:ext cx="1114177" cy="1034581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lIns="72000" tIns="46800" rIns="72000" anchor="ctr"/>
              <a:lstStyle/>
              <a:p>
                <a:pPr algn="ctr">
                  <a:spcAft>
                    <a:spcPct val="0"/>
                  </a:spcAft>
                  <a:buSzTx/>
                  <a:buFontTx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Rectangle 15"/>
              <p:cNvSpPr>
                <a:spLocks noChangeArrowheads="1"/>
              </p:cNvSpPr>
              <p:nvPr/>
            </p:nvSpPr>
            <p:spPr bwMode="auto">
              <a:xfrm>
                <a:off x="1004767" y="3369456"/>
                <a:ext cx="1114177" cy="1034581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72000" tIns="46800" rIns="72000" anchor="ctr"/>
              <a:lstStyle/>
              <a:p>
                <a:pPr algn="ctr">
                  <a:spcAft>
                    <a:spcPct val="0"/>
                  </a:spcAft>
                  <a:buSzTx/>
                  <a:buFontTx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Rectangle 12"/>
              <p:cNvSpPr>
                <a:spLocks noChangeArrowheads="1"/>
              </p:cNvSpPr>
              <p:nvPr/>
            </p:nvSpPr>
            <p:spPr bwMode="auto">
              <a:xfrm>
                <a:off x="1017763" y="4395826"/>
                <a:ext cx="1114177" cy="1034581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72000" tIns="46800" rIns="72000" anchor="ctr"/>
              <a:lstStyle/>
              <a:p>
                <a:pPr algn="ctr">
                  <a:spcAft>
                    <a:spcPct val="0"/>
                  </a:spcAft>
                  <a:buSzTx/>
                  <a:buFontTx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Rectangle 13"/>
              <p:cNvSpPr>
                <a:spLocks noChangeArrowheads="1"/>
              </p:cNvSpPr>
              <p:nvPr/>
            </p:nvSpPr>
            <p:spPr bwMode="auto">
              <a:xfrm>
                <a:off x="2118944" y="4395826"/>
                <a:ext cx="1114177" cy="1034581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lIns="72000" tIns="46800" rIns="72000" anchor="ctr"/>
              <a:lstStyle/>
              <a:p>
                <a:pPr algn="ctr">
                  <a:spcAft>
                    <a:spcPct val="0"/>
                  </a:spcAft>
                  <a:buSzTx/>
                  <a:buFontTx/>
                  <a:buNone/>
                </a:pPr>
                <a:endParaRPr lang="de-DE" sz="14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rot="16200000" flipV="1">
                <a:off x="-711852" y="3707395"/>
                <a:ext cx="343711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72000" tIns="46800" rIns="72000" anchor="ctr"/>
              <a:lstStyle/>
              <a:p>
                <a:endParaRPr lang="de-DE"/>
              </a:p>
            </p:txBody>
          </p:sp>
        </p:grpSp>
      </p:grpSp>
      <p:sp>
        <p:nvSpPr>
          <p:cNvPr id="33" name="Text Box 9"/>
          <p:cNvSpPr txBox="1">
            <a:spLocks noChangeArrowheads="1"/>
          </p:cNvSpPr>
          <p:nvPr/>
        </p:nvSpPr>
        <p:spPr bwMode="auto">
          <a:xfrm rot="16200000">
            <a:off x="247134" y="4993541"/>
            <a:ext cx="1121823" cy="14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anchor="ctr"/>
          <a:lstStyle/>
          <a:p>
            <a:pPr algn="ctr">
              <a:buSzTx/>
              <a:buFontTx/>
              <a:buNone/>
            </a:pPr>
            <a:r>
              <a:rPr lang="de-DE" sz="1200" dirty="0" smtClean="0"/>
              <a:t>niedrig</a:t>
            </a:r>
            <a:endParaRPr lang="de-DE" sz="1200" dirty="0"/>
          </a:p>
        </p:txBody>
      </p:sp>
      <p:sp>
        <p:nvSpPr>
          <p:cNvPr id="36" name="Text Box 21"/>
          <p:cNvSpPr txBox="1">
            <a:spLocks noChangeArrowheads="1"/>
          </p:cNvSpPr>
          <p:nvPr/>
        </p:nvSpPr>
        <p:spPr bwMode="auto">
          <a:xfrm rot="16200000">
            <a:off x="301008" y="3914668"/>
            <a:ext cx="1101180" cy="149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anchor="ctr"/>
          <a:lstStyle/>
          <a:p>
            <a:pPr algn="ctr">
              <a:buSzTx/>
              <a:buFontTx/>
              <a:buNone/>
            </a:pPr>
            <a:r>
              <a:rPr lang="de-DE" sz="1200" dirty="0"/>
              <a:t>mittel</a:t>
            </a:r>
          </a:p>
        </p:txBody>
      </p:sp>
      <p:sp>
        <p:nvSpPr>
          <p:cNvPr id="44" name="Text Box 22"/>
          <p:cNvSpPr txBox="1">
            <a:spLocks noChangeArrowheads="1"/>
          </p:cNvSpPr>
          <p:nvPr/>
        </p:nvSpPr>
        <p:spPr bwMode="auto">
          <a:xfrm rot="16200000">
            <a:off x="317686" y="2891313"/>
            <a:ext cx="1114176" cy="149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anchor="ctr"/>
          <a:lstStyle/>
          <a:p>
            <a:pPr algn="ctr">
              <a:buSzTx/>
              <a:buFontTx/>
              <a:buNone/>
            </a:pPr>
            <a:r>
              <a:rPr lang="de-DE" sz="1200" dirty="0" smtClean="0"/>
              <a:t>hoch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61820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28</Words>
  <Application>Microsoft Office PowerPoint</Application>
  <PresentationFormat>Bildschirmpräsentation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Visualisierung der Risikopotenziale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Visualisierung der Risikopotenziale</dc:description>
  <cp:lastModifiedBy>Strategy Compass</cp:lastModifiedBy>
  <cp:revision>166</cp:revision>
  <dcterms:created xsi:type="dcterms:W3CDTF">2011-01-20T14:36:29Z</dcterms:created>
  <dcterms:modified xsi:type="dcterms:W3CDTF">2013-07-22T13:03:05Z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Visualisierung der Risikopotenziale</vt:lpwstr>
  </property>
</Properties>
</file>