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5A548-E228-4512-9F8B-FD06E6FED9A0}" type="datetimeFigureOut">
              <a:rPr lang="de-DE" smtClean="0"/>
              <a:t>23.07.2013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B9FED3-B615-4036-94F7-D09F8B8D8FF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061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Identifikation einen</a:t>
            </a:r>
            <a:r>
              <a:rPr lang="de-DE" baseline="0" dirty="0" smtClean="0"/>
              <a:t> nach rechts, basteln bis schön, </a:t>
            </a:r>
            <a:r>
              <a:rPr lang="de-DE" baseline="0" dirty="0" err="1" smtClean="0"/>
              <a:t>evtl</a:t>
            </a:r>
            <a:r>
              <a:rPr lang="de-DE" baseline="0" dirty="0" smtClean="0"/>
              <a:t> anderer </a:t>
            </a:r>
            <a:r>
              <a:rPr lang="de-DE" baseline="0" dirty="0" err="1" smtClean="0"/>
              <a:t>kreisprozess</a:t>
            </a:r>
            <a:endParaRPr lang="de-DE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C752B43-47C2-425B-BF3D-A2B563CE2181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656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err="1">
                <a:solidFill>
                  <a:srgbClr val="000000"/>
                </a:solidFill>
                <a:latin typeface="Arial" charset="0"/>
                <a:cs typeface="Arial" charset="0"/>
              </a:rPr>
              <a:t>Risikomanagementansatz</a:t>
            </a:r>
            <a:endParaRPr lang="de-DE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516786" y="5733296"/>
            <a:ext cx="8064896" cy="36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72000" tIns="46800" rIns="72000" anchor="ctr"/>
          <a:lstStyle/>
          <a:p>
            <a:pPr algn="ctr">
              <a:spcAft>
                <a:spcPct val="0"/>
              </a:spcAft>
              <a:buSzTx/>
              <a:buFontTx/>
              <a:buNone/>
            </a:pPr>
            <a:r>
              <a:rPr lang="de-DE" sz="1600" b="1" dirty="0">
                <a:solidFill>
                  <a:schemeClr val="bg1"/>
                </a:solidFill>
              </a:rPr>
              <a:t>Risikoberichtswesen</a:t>
            </a:r>
          </a:p>
        </p:txBody>
      </p:sp>
      <p:grpSp>
        <p:nvGrpSpPr>
          <p:cNvPr id="22" name="Group 28"/>
          <p:cNvGrpSpPr>
            <a:grpSpLocks noChangeAspect="1"/>
          </p:cNvGrpSpPr>
          <p:nvPr/>
        </p:nvGrpSpPr>
        <p:grpSpPr bwMode="auto">
          <a:xfrm>
            <a:off x="2835606" y="2749332"/>
            <a:ext cx="3392578" cy="2911916"/>
            <a:chOff x="1604" y="1256"/>
            <a:chExt cx="2537" cy="2542"/>
          </a:xfrm>
        </p:grpSpPr>
        <p:grpSp>
          <p:nvGrpSpPr>
            <p:cNvPr id="23" name="Group 23"/>
            <p:cNvGrpSpPr>
              <a:grpSpLocks/>
            </p:cNvGrpSpPr>
            <p:nvPr/>
          </p:nvGrpSpPr>
          <p:grpSpPr bwMode="auto">
            <a:xfrm>
              <a:off x="1604" y="1256"/>
              <a:ext cx="2537" cy="2542"/>
              <a:chOff x="1350" y="1216"/>
              <a:chExt cx="2610" cy="2616"/>
            </a:xfrm>
          </p:grpSpPr>
          <p:sp>
            <p:nvSpPr>
              <p:cNvPr id="28" name="Freeform 5"/>
              <p:cNvSpPr>
                <a:spLocks/>
              </p:cNvSpPr>
              <p:nvPr/>
            </p:nvSpPr>
            <p:spPr bwMode="auto">
              <a:xfrm>
                <a:off x="1350" y="2270"/>
                <a:ext cx="1163" cy="1417"/>
              </a:xfrm>
              <a:custGeom>
                <a:avLst/>
                <a:gdLst>
                  <a:gd name="T0" fmla="*/ 824 w 192"/>
                  <a:gd name="T1" fmla="*/ 254 h 234"/>
                  <a:gd name="T2" fmla="*/ 951 w 192"/>
                  <a:gd name="T3" fmla="*/ 254 h 234"/>
                  <a:gd name="T4" fmla="*/ 479 w 192"/>
                  <a:gd name="T5" fmla="*/ 0 h 234"/>
                  <a:gd name="T6" fmla="*/ 0 w 192"/>
                  <a:gd name="T7" fmla="*/ 254 h 234"/>
                  <a:gd name="T8" fmla="*/ 139 w 192"/>
                  <a:gd name="T9" fmla="*/ 254 h 234"/>
                  <a:gd name="T10" fmla="*/ 1151 w 192"/>
                  <a:gd name="T11" fmla="*/ 1417 h 234"/>
                  <a:gd name="T12" fmla="*/ 969 w 192"/>
                  <a:gd name="T13" fmla="*/ 1084 h 234"/>
                  <a:gd name="T14" fmla="*/ 1163 w 192"/>
                  <a:gd name="T15" fmla="*/ 721 h 234"/>
                  <a:gd name="T16" fmla="*/ 824 w 192"/>
                  <a:gd name="T17" fmla="*/ 254 h 2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2"/>
                  <a:gd name="T28" fmla="*/ 0 h 234"/>
                  <a:gd name="T29" fmla="*/ 192 w 192"/>
                  <a:gd name="T30" fmla="*/ 234 h 23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2" h="234">
                    <a:moveTo>
                      <a:pt x="136" y="42"/>
                    </a:moveTo>
                    <a:cubicBezTo>
                      <a:pt x="157" y="42"/>
                      <a:pt x="157" y="42"/>
                      <a:pt x="157" y="42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140"/>
                      <a:pt x="96" y="220"/>
                      <a:pt x="190" y="234"/>
                    </a:cubicBezTo>
                    <a:cubicBezTo>
                      <a:pt x="160" y="179"/>
                      <a:pt x="160" y="179"/>
                      <a:pt x="160" y="179"/>
                    </a:cubicBezTo>
                    <a:cubicBezTo>
                      <a:pt x="192" y="119"/>
                      <a:pt x="192" y="119"/>
                      <a:pt x="192" y="119"/>
                    </a:cubicBezTo>
                    <a:cubicBezTo>
                      <a:pt x="160" y="109"/>
                      <a:pt x="136" y="78"/>
                      <a:pt x="136" y="42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tIns="45719" rIns="91439" bIns="45719" anchor="ctr">
                <a:noAutofit/>
              </a:bodyPr>
              <a:lstStyle/>
              <a:p>
                <a:pPr>
                  <a:spcAft>
                    <a:spcPts val="417"/>
                  </a:spcAft>
                </a:pPr>
                <a:endParaRPr lang="de-DE"/>
              </a:p>
            </p:txBody>
          </p:sp>
          <p:sp>
            <p:nvSpPr>
              <p:cNvPr id="29" name="Freeform 6"/>
              <p:cNvSpPr>
                <a:spLocks/>
              </p:cNvSpPr>
              <p:nvPr/>
            </p:nvSpPr>
            <p:spPr bwMode="auto">
              <a:xfrm>
                <a:off x="1501" y="1216"/>
                <a:ext cx="1417" cy="1163"/>
              </a:xfrm>
              <a:custGeom>
                <a:avLst/>
                <a:gdLst>
                  <a:gd name="T0" fmla="*/ 1163 w 234"/>
                  <a:gd name="T1" fmla="*/ 824 h 192"/>
                  <a:gd name="T2" fmla="*/ 1163 w 234"/>
                  <a:gd name="T3" fmla="*/ 951 h 192"/>
                  <a:gd name="T4" fmla="*/ 1417 w 234"/>
                  <a:gd name="T5" fmla="*/ 479 h 192"/>
                  <a:gd name="T6" fmla="*/ 1163 w 234"/>
                  <a:gd name="T7" fmla="*/ 0 h 192"/>
                  <a:gd name="T8" fmla="*/ 1163 w 234"/>
                  <a:gd name="T9" fmla="*/ 139 h 192"/>
                  <a:gd name="T10" fmla="*/ 0 w 234"/>
                  <a:gd name="T11" fmla="*/ 1145 h 192"/>
                  <a:gd name="T12" fmla="*/ 333 w 234"/>
                  <a:gd name="T13" fmla="*/ 969 h 192"/>
                  <a:gd name="T14" fmla="*/ 696 w 234"/>
                  <a:gd name="T15" fmla="*/ 1163 h 192"/>
                  <a:gd name="T16" fmla="*/ 1163 w 234"/>
                  <a:gd name="T17" fmla="*/ 824 h 1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4"/>
                  <a:gd name="T28" fmla="*/ 0 h 192"/>
                  <a:gd name="T29" fmla="*/ 234 w 234"/>
                  <a:gd name="T30" fmla="*/ 192 h 19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4" h="192">
                    <a:moveTo>
                      <a:pt x="192" y="136"/>
                    </a:moveTo>
                    <a:cubicBezTo>
                      <a:pt x="192" y="157"/>
                      <a:pt x="192" y="157"/>
                      <a:pt x="192" y="157"/>
                    </a:cubicBezTo>
                    <a:cubicBezTo>
                      <a:pt x="234" y="79"/>
                      <a:pt x="234" y="79"/>
                      <a:pt x="234" y="79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192" y="23"/>
                      <a:pt x="192" y="23"/>
                      <a:pt x="192" y="23"/>
                    </a:cubicBezTo>
                    <a:cubicBezTo>
                      <a:pt x="94" y="23"/>
                      <a:pt x="14" y="95"/>
                      <a:pt x="0" y="189"/>
                    </a:cubicBezTo>
                    <a:cubicBezTo>
                      <a:pt x="55" y="160"/>
                      <a:pt x="55" y="160"/>
                      <a:pt x="55" y="160"/>
                    </a:cubicBezTo>
                    <a:cubicBezTo>
                      <a:pt x="115" y="192"/>
                      <a:pt x="115" y="192"/>
                      <a:pt x="115" y="192"/>
                    </a:cubicBezTo>
                    <a:cubicBezTo>
                      <a:pt x="125" y="160"/>
                      <a:pt x="156" y="136"/>
                      <a:pt x="192" y="136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tIns="45719" rIns="91439" bIns="45719" anchor="ctr">
                <a:noAutofit/>
              </a:bodyPr>
              <a:lstStyle/>
              <a:p>
                <a:pPr>
                  <a:spcAft>
                    <a:spcPts val="417"/>
                  </a:spcAft>
                </a:pPr>
                <a:endParaRPr lang="de-DE"/>
              </a:p>
            </p:txBody>
          </p:sp>
          <p:sp>
            <p:nvSpPr>
              <p:cNvPr id="30" name="Freeform 7"/>
              <p:cNvSpPr>
                <a:spLocks/>
              </p:cNvSpPr>
              <p:nvPr/>
            </p:nvSpPr>
            <p:spPr bwMode="auto">
              <a:xfrm>
                <a:off x="2797" y="1367"/>
                <a:ext cx="1163" cy="1411"/>
              </a:xfrm>
              <a:custGeom>
                <a:avLst/>
                <a:gdLst>
                  <a:gd name="T0" fmla="*/ 339 w 192"/>
                  <a:gd name="T1" fmla="*/ 1157 h 233"/>
                  <a:gd name="T2" fmla="*/ 212 w 192"/>
                  <a:gd name="T3" fmla="*/ 1157 h 233"/>
                  <a:gd name="T4" fmla="*/ 691 w 192"/>
                  <a:gd name="T5" fmla="*/ 1411 h 233"/>
                  <a:gd name="T6" fmla="*/ 1163 w 192"/>
                  <a:gd name="T7" fmla="*/ 1157 h 233"/>
                  <a:gd name="T8" fmla="*/ 1024 w 192"/>
                  <a:gd name="T9" fmla="*/ 1157 h 233"/>
                  <a:gd name="T10" fmla="*/ 18 w 192"/>
                  <a:gd name="T11" fmla="*/ 0 h 233"/>
                  <a:gd name="T12" fmla="*/ 194 w 192"/>
                  <a:gd name="T13" fmla="*/ 327 h 233"/>
                  <a:gd name="T14" fmla="*/ 0 w 192"/>
                  <a:gd name="T15" fmla="*/ 690 h 233"/>
                  <a:gd name="T16" fmla="*/ 339 w 192"/>
                  <a:gd name="T17" fmla="*/ 1157 h 2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92"/>
                  <a:gd name="T28" fmla="*/ 0 h 233"/>
                  <a:gd name="T29" fmla="*/ 192 w 192"/>
                  <a:gd name="T30" fmla="*/ 233 h 233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92" h="233">
                    <a:moveTo>
                      <a:pt x="56" y="191"/>
                    </a:moveTo>
                    <a:cubicBezTo>
                      <a:pt x="35" y="191"/>
                      <a:pt x="35" y="191"/>
                      <a:pt x="35" y="191"/>
                    </a:cubicBezTo>
                    <a:cubicBezTo>
                      <a:pt x="114" y="233"/>
                      <a:pt x="114" y="233"/>
                      <a:pt x="114" y="233"/>
                    </a:cubicBezTo>
                    <a:cubicBezTo>
                      <a:pt x="192" y="191"/>
                      <a:pt x="192" y="191"/>
                      <a:pt x="192" y="191"/>
                    </a:cubicBezTo>
                    <a:cubicBezTo>
                      <a:pt x="169" y="191"/>
                      <a:pt x="169" y="191"/>
                      <a:pt x="169" y="191"/>
                    </a:cubicBezTo>
                    <a:cubicBezTo>
                      <a:pt x="169" y="94"/>
                      <a:pt x="97" y="13"/>
                      <a:pt x="3" y="0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33" y="125"/>
                      <a:pt x="56" y="155"/>
                      <a:pt x="56" y="191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tIns="45719" rIns="91439" bIns="45719" anchor="ctr">
                <a:noAutofit/>
              </a:bodyPr>
              <a:lstStyle/>
              <a:p>
                <a:pPr>
                  <a:spcAft>
                    <a:spcPts val="417"/>
                  </a:spcAft>
                </a:pPr>
                <a:endParaRPr lang="de-DE"/>
              </a:p>
            </p:txBody>
          </p:sp>
          <p:sp>
            <p:nvSpPr>
              <p:cNvPr id="31" name="Freeform 8"/>
              <p:cNvSpPr>
                <a:spLocks/>
              </p:cNvSpPr>
              <p:nvPr/>
            </p:nvSpPr>
            <p:spPr bwMode="auto">
              <a:xfrm>
                <a:off x="2398" y="2669"/>
                <a:ext cx="1411" cy="1163"/>
              </a:xfrm>
              <a:custGeom>
                <a:avLst/>
                <a:gdLst>
                  <a:gd name="T0" fmla="*/ 254 w 233"/>
                  <a:gd name="T1" fmla="*/ 339 h 192"/>
                  <a:gd name="T2" fmla="*/ 254 w 233"/>
                  <a:gd name="T3" fmla="*/ 212 h 192"/>
                  <a:gd name="T4" fmla="*/ 0 w 233"/>
                  <a:gd name="T5" fmla="*/ 691 h 192"/>
                  <a:gd name="T6" fmla="*/ 254 w 233"/>
                  <a:gd name="T7" fmla="*/ 1163 h 192"/>
                  <a:gd name="T8" fmla="*/ 254 w 233"/>
                  <a:gd name="T9" fmla="*/ 1024 h 192"/>
                  <a:gd name="T10" fmla="*/ 1411 w 233"/>
                  <a:gd name="T11" fmla="*/ 18 h 192"/>
                  <a:gd name="T12" fmla="*/ 1084 w 233"/>
                  <a:gd name="T13" fmla="*/ 194 h 192"/>
                  <a:gd name="T14" fmla="*/ 721 w 233"/>
                  <a:gd name="T15" fmla="*/ 0 h 192"/>
                  <a:gd name="T16" fmla="*/ 254 w 233"/>
                  <a:gd name="T17" fmla="*/ 339 h 1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33"/>
                  <a:gd name="T28" fmla="*/ 0 h 192"/>
                  <a:gd name="T29" fmla="*/ 233 w 233"/>
                  <a:gd name="T30" fmla="*/ 192 h 19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33" h="192">
                    <a:moveTo>
                      <a:pt x="42" y="56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42" y="192"/>
                      <a:pt x="42" y="192"/>
                      <a:pt x="42" y="192"/>
                    </a:cubicBezTo>
                    <a:cubicBezTo>
                      <a:pt x="42" y="169"/>
                      <a:pt x="42" y="169"/>
                      <a:pt x="42" y="169"/>
                    </a:cubicBezTo>
                    <a:cubicBezTo>
                      <a:pt x="140" y="169"/>
                      <a:pt x="220" y="97"/>
                      <a:pt x="233" y="3"/>
                    </a:cubicBezTo>
                    <a:cubicBezTo>
                      <a:pt x="179" y="32"/>
                      <a:pt x="179" y="32"/>
                      <a:pt x="179" y="32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109" y="33"/>
                      <a:pt x="78" y="56"/>
                      <a:pt x="42" y="56"/>
                    </a:cubicBezTo>
                  </a:path>
                </a:pathLst>
              </a:custGeom>
              <a:ln>
                <a:headEnd/>
                <a:tailEnd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tIns="45719" rIns="91439" bIns="45719" anchor="ctr">
                <a:noAutofit/>
              </a:bodyPr>
              <a:lstStyle/>
              <a:p>
                <a:pPr>
                  <a:spcAft>
                    <a:spcPts val="417"/>
                  </a:spcAft>
                </a:pPr>
                <a:endParaRPr lang="de-DE"/>
              </a:p>
            </p:txBody>
          </p:sp>
        </p:grpSp>
        <p:sp>
          <p:nvSpPr>
            <p:cNvPr id="24" name="Rectangle 12"/>
            <p:cNvSpPr>
              <a:spLocks noChangeArrowheads="1"/>
            </p:cNvSpPr>
            <p:nvPr/>
          </p:nvSpPr>
          <p:spPr bwMode="blackWhite">
            <a:xfrm>
              <a:off x="3133" y="1715"/>
              <a:ext cx="885" cy="672"/>
            </a:xfrm>
            <a:prstGeom prst="rect">
              <a:avLst/>
            </a:prstGeom>
            <a:noFill/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72000" tIns="45719" rIns="91439" bIns="45719" anchor="ctr" anchorCtr="1">
              <a:noAutofit/>
            </a:bodyPr>
            <a:lstStyle/>
            <a:p>
              <a:pPr algn="ctr" defTabSz="787400">
                <a:spcBef>
                  <a:spcPct val="0"/>
                </a:spcBef>
                <a:spcAft>
                  <a:spcPts val="417"/>
                </a:spcAft>
                <a:buSzPct val="90000"/>
                <a:buFont typeface="Wingdings" pitchFamily="2" charset="2"/>
                <a:buNone/>
              </a:pPr>
              <a:r>
                <a:rPr lang="de-DE" sz="1400" b="1" dirty="0" smtClean="0">
                  <a:solidFill>
                    <a:schemeClr val="tx1"/>
                  </a:solidFill>
                </a:rPr>
                <a:t>Risiko-erkennung</a:t>
              </a:r>
              <a:endParaRPr lang="de-DE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13"/>
            <p:cNvSpPr>
              <a:spLocks noChangeArrowheads="1"/>
            </p:cNvSpPr>
            <p:nvPr/>
          </p:nvSpPr>
          <p:spPr bwMode="blackWhite">
            <a:xfrm>
              <a:off x="2734" y="3107"/>
              <a:ext cx="1050" cy="213"/>
            </a:xfrm>
            <a:prstGeom prst="rect">
              <a:avLst/>
            </a:prstGeom>
            <a:noFill/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72000" tIns="45719" rIns="91439" bIns="45719" anchor="ctr" anchorCtr="1">
              <a:noAutofit/>
            </a:bodyPr>
            <a:lstStyle/>
            <a:p>
              <a:pPr algn="ctr" defTabSz="787400">
                <a:spcBef>
                  <a:spcPct val="0"/>
                </a:spcBef>
                <a:spcAft>
                  <a:spcPts val="417"/>
                </a:spcAft>
                <a:buSzPct val="90000"/>
                <a:buFont typeface="Wingdings" pitchFamily="2" charset="2"/>
                <a:buNone/>
              </a:pPr>
              <a:r>
                <a:rPr lang="de-DE" sz="1400" b="1" dirty="0" smtClean="0">
                  <a:solidFill>
                    <a:schemeClr val="tx1"/>
                  </a:solidFill>
                </a:rPr>
                <a:t>Risiko-bewertung</a:t>
              </a:r>
              <a:endParaRPr lang="de-DE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14"/>
            <p:cNvSpPr>
              <a:spLocks noChangeArrowheads="1"/>
            </p:cNvSpPr>
            <p:nvPr/>
          </p:nvSpPr>
          <p:spPr bwMode="blackWhite">
            <a:xfrm>
              <a:off x="1751" y="2714"/>
              <a:ext cx="983" cy="393"/>
            </a:xfrm>
            <a:prstGeom prst="rect">
              <a:avLst/>
            </a:prstGeom>
            <a:noFill/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72000" tIns="45719" rIns="91439" bIns="45719" anchor="ctr" anchorCtr="1">
              <a:noAutofit/>
            </a:bodyPr>
            <a:lstStyle/>
            <a:p>
              <a:pPr algn="ctr" defTabSz="787400">
                <a:spcBef>
                  <a:spcPct val="0"/>
                </a:spcBef>
                <a:spcAft>
                  <a:spcPts val="417"/>
                </a:spcAft>
                <a:buSzPct val="90000"/>
                <a:buFont typeface="Wingdings" pitchFamily="2" charset="2"/>
                <a:buNone/>
              </a:pPr>
              <a:r>
                <a:rPr lang="de-DE" sz="1400" b="1" dirty="0" smtClean="0">
                  <a:solidFill>
                    <a:schemeClr val="tx1"/>
                  </a:solidFill>
                </a:rPr>
                <a:t>Risiko-steuerung</a:t>
              </a:r>
              <a:endParaRPr lang="de-DE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15"/>
            <p:cNvSpPr>
              <a:spLocks noChangeArrowheads="1"/>
            </p:cNvSpPr>
            <p:nvPr/>
          </p:nvSpPr>
          <p:spPr bwMode="blackWhite">
            <a:xfrm>
              <a:off x="2124" y="1715"/>
              <a:ext cx="778" cy="153"/>
            </a:xfrm>
            <a:prstGeom prst="rect">
              <a:avLst/>
            </a:prstGeom>
            <a:noFill/>
            <a:ln>
              <a:noFill/>
              <a:headEnd/>
              <a:tailEnd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72000" tIns="45719" rIns="91439" bIns="45719" anchor="ctr" anchorCtr="1">
              <a:noAutofit/>
            </a:bodyPr>
            <a:lstStyle/>
            <a:p>
              <a:pPr algn="ctr" defTabSz="787400">
                <a:spcBef>
                  <a:spcPct val="0"/>
                </a:spcBef>
                <a:spcAft>
                  <a:spcPts val="417"/>
                </a:spcAft>
                <a:buSzPct val="90000"/>
                <a:buFont typeface="Wingdings" pitchFamily="2" charset="2"/>
                <a:buNone/>
              </a:pPr>
              <a:r>
                <a:rPr lang="de-DE" sz="1400" b="1" dirty="0" smtClean="0">
                  <a:solidFill>
                    <a:schemeClr val="tx1"/>
                  </a:solidFill>
                </a:rPr>
                <a:t>Risiko-kontrolle</a:t>
              </a:r>
              <a:endParaRPr lang="de-DE" sz="1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Gleichschenkliges Dreieck 1"/>
          <p:cNvSpPr/>
          <p:nvPr/>
        </p:nvSpPr>
        <p:spPr>
          <a:xfrm rot="10800000">
            <a:off x="516786" y="2363845"/>
            <a:ext cx="8064896" cy="328483"/>
          </a:xfrm>
          <a:prstGeom prst="triangl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algn="ctr"/>
            <a:endParaRPr lang="de-DE" sz="1400" dirty="0" err="1" smtClean="0">
              <a:solidFill>
                <a:schemeClr val="tx1"/>
              </a:solidFill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539552" y="1999756"/>
            <a:ext cx="8064896" cy="360000"/>
          </a:xfrm>
          <a:prstGeom prst="rect">
            <a:avLst/>
          </a:prstGeom>
          <a:ln>
            <a:headEnd/>
            <a:tailEnd/>
          </a:ln>
          <a:extLst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72000" tIns="46800" rIns="72000" anchor="ctr"/>
          <a:lstStyle/>
          <a:p>
            <a:pPr algn="ctr">
              <a:spcAft>
                <a:spcPct val="0"/>
              </a:spcAft>
              <a:buSzTx/>
              <a:buFontTx/>
              <a:buNone/>
            </a:pPr>
            <a:r>
              <a:rPr lang="de-DE" sz="1600" b="1" dirty="0">
                <a:solidFill>
                  <a:schemeClr val="bg1"/>
                </a:solidFill>
              </a:rPr>
              <a:t>Risikopolitik und Risikostrategie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83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PYRIGHT" val="Strategy Compass GmbH 2010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22</Words>
  <Application>Microsoft Office PowerPoint</Application>
  <PresentationFormat>Bildschirmpräsentation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Risikomanagementansatz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Risikomanagementansatz</dc:description>
  <cp:lastModifiedBy>Strategy Compass</cp:lastModifiedBy>
  <cp:revision>166</cp:revision>
  <dcterms:created xsi:type="dcterms:W3CDTF">2011-01-20T14:36:29Z</dcterms:created>
  <dcterms:modified xsi:type="dcterms:W3CDTF">2013-07-23T11:23:46Z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Risikomanagementansatz</vt:lpwstr>
  </property>
</Properties>
</file>