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E3384C-E205-4D1E-8AC3-C87DB267A6BE}" type="datetimeFigureOut">
              <a:rPr lang="de-DE" smtClean="0"/>
              <a:t>30.07.2013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56A52-DABC-40C4-AADD-8D10F43FC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33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Quelle</a:t>
            </a:r>
          </a:p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752B43-47C2-425B-BF3D-A2B563CE2181}" type="slidenum">
              <a:rPr lang="de-DE" smtClean="0"/>
              <a:pPr/>
              <a:t>1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BC352C-164A-4803-9305-5F85FF98D539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332438"/>
            <a:ext cx="1420131" cy="29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98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549631" y="2002176"/>
            <a:ext cx="8054371" cy="4091119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pPr algn="ctr"/>
            <a:endParaRPr lang="de-DE" sz="1400" dirty="0" err="1" smtClean="0">
              <a:solidFill>
                <a:schemeClr val="tx1"/>
              </a:solidFill>
            </a:endParaRPr>
          </a:p>
        </p:txBody>
      </p:sp>
      <p:sp>
        <p:nvSpPr>
          <p:cNvPr id="11" name="Rechtwinkliges Dreieck 10"/>
          <p:cNvSpPr/>
          <p:nvPr/>
        </p:nvSpPr>
        <p:spPr>
          <a:xfrm>
            <a:off x="540000" y="1988840"/>
            <a:ext cx="8064000" cy="4104456"/>
          </a:xfrm>
          <a:prstGeom prst="rtTriangl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pPr algn="ctr"/>
            <a:endParaRPr lang="de-DE" sz="1400" dirty="0" err="1" smtClean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Modell der Unternehmenskultur nach Schein</a:t>
            </a:r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6809951" y="2116758"/>
            <a:ext cx="1584176" cy="1008000"/>
          </a:xfrm>
          <a:prstGeom prst="ellipse">
            <a:avLst/>
          </a:prstGeom>
          <a:solidFill>
            <a:schemeClr val="bg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de-DE" sz="1600" b="1" dirty="0" smtClean="0">
                <a:solidFill>
                  <a:schemeClr val="tx1"/>
                </a:solidFill>
              </a:rPr>
              <a:t>Sichtbar</a:t>
            </a:r>
            <a:r>
              <a:rPr lang="de-DE" sz="1600" b="1" dirty="0">
                <a:solidFill>
                  <a:schemeClr val="tx1"/>
                </a:solidFill>
              </a:rPr>
              <a:t>, bewusst</a:t>
            </a:r>
          </a:p>
        </p:txBody>
      </p:sp>
      <p:sp>
        <p:nvSpPr>
          <p:cNvPr id="25" name="Ellipse 24"/>
          <p:cNvSpPr/>
          <p:nvPr/>
        </p:nvSpPr>
        <p:spPr>
          <a:xfrm>
            <a:off x="899592" y="4859999"/>
            <a:ext cx="1584176" cy="1008000"/>
          </a:xfrm>
          <a:prstGeom prst="ellipse">
            <a:avLst/>
          </a:prstGeom>
          <a:solidFill>
            <a:schemeClr val="bg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Unsichtbar, unbewusst</a:t>
            </a: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2889152" y="2116759"/>
            <a:ext cx="3364542" cy="994043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45719" rIns="91439" bIns="45719" anchor="ctr">
            <a:noAutofit/>
          </a:bodyPr>
          <a:lstStyle/>
          <a:p>
            <a:pPr>
              <a:spcAft>
                <a:spcPts val="417"/>
              </a:spcAft>
            </a:pPr>
            <a:r>
              <a:rPr lang="de-AT" sz="1600" b="1" dirty="0" smtClean="0">
                <a:solidFill>
                  <a:schemeClr val="tx1"/>
                </a:solidFill>
              </a:rPr>
              <a:t>Artefakte</a:t>
            </a:r>
          </a:p>
          <a:p>
            <a:pPr marL="285750" indent="-285750">
              <a:spcAft>
                <a:spcPts val="417"/>
              </a:spcAft>
              <a:buFont typeface="Wingdings" pitchFamily="2" charset="2"/>
              <a:buChar char="§"/>
            </a:pPr>
            <a:r>
              <a:rPr lang="de-AT" sz="1600" dirty="0" smtClean="0">
                <a:solidFill>
                  <a:schemeClr val="tx1"/>
                </a:solidFill>
              </a:rPr>
              <a:t>Symbole</a:t>
            </a:r>
          </a:p>
          <a:p>
            <a:pPr marL="285750" indent="-285750">
              <a:spcAft>
                <a:spcPts val="417"/>
              </a:spcAft>
              <a:buFont typeface="Wingdings" pitchFamily="2" charset="2"/>
              <a:buChar char="§"/>
            </a:pPr>
            <a:r>
              <a:rPr lang="de-AT" sz="1600" dirty="0" smtClean="0">
                <a:solidFill>
                  <a:schemeClr val="tx1"/>
                </a:solidFill>
              </a:rPr>
              <a:t>Verhaltensweisen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2890312" y="3470802"/>
            <a:ext cx="3364542" cy="1008111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45719" rIns="91439" bIns="45719" anchor="ctr">
            <a:noAutofit/>
          </a:bodyPr>
          <a:lstStyle/>
          <a:p>
            <a:pPr>
              <a:spcAft>
                <a:spcPts val="417"/>
              </a:spcAft>
            </a:pPr>
            <a:r>
              <a:rPr lang="de-AT" sz="1600" b="1" dirty="0" smtClean="0">
                <a:solidFill>
                  <a:schemeClr val="tx1"/>
                </a:solidFill>
              </a:rPr>
              <a:t>Werte und Normen</a:t>
            </a:r>
          </a:p>
          <a:p>
            <a:pPr marL="285750" indent="-285750">
              <a:spcAft>
                <a:spcPts val="417"/>
              </a:spcAft>
              <a:buFont typeface="Wingdings" pitchFamily="2" charset="2"/>
              <a:buChar char="§"/>
            </a:pPr>
            <a:r>
              <a:rPr lang="de-AT" sz="1600" dirty="0" smtClean="0">
                <a:solidFill>
                  <a:schemeClr val="tx1"/>
                </a:solidFill>
              </a:rPr>
              <a:t>Präferenzen</a:t>
            </a:r>
          </a:p>
          <a:p>
            <a:pPr marL="285750" indent="-285750">
              <a:spcAft>
                <a:spcPts val="417"/>
              </a:spcAft>
              <a:buFont typeface="Wingdings" pitchFamily="2" charset="2"/>
              <a:buChar char="§"/>
            </a:pPr>
            <a:r>
              <a:rPr lang="de-AT" sz="1600" dirty="0" smtClean="0">
                <a:solidFill>
                  <a:schemeClr val="tx1"/>
                </a:solidFill>
              </a:rPr>
              <a:t>Verhaltensmaximen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2889152" y="4860000"/>
            <a:ext cx="3364542" cy="1080000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46800" rIns="91439" bIns="45719" anchor="ctr">
            <a:noAutofit/>
          </a:bodyPr>
          <a:lstStyle/>
          <a:p>
            <a:pPr>
              <a:spcAft>
                <a:spcPts val="417"/>
              </a:spcAft>
            </a:pPr>
            <a:r>
              <a:rPr lang="de-AT" sz="1600" b="1" dirty="0" smtClean="0">
                <a:solidFill>
                  <a:schemeClr val="tx1"/>
                </a:solidFill>
              </a:rPr>
              <a:t>Grundannahmen</a:t>
            </a:r>
          </a:p>
          <a:p>
            <a:pPr marL="285750" indent="-285750">
              <a:spcAft>
                <a:spcPts val="417"/>
              </a:spcAft>
              <a:buFont typeface="Wingdings" pitchFamily="2" charset="2"/>
              <a:buChar char="§"/>
            </a:pPr>
            <a:r>
              <a:rPr lang="de-AT" sz="1600" dirty="0" smtClean="0">
                <a:solidFill>
                  <a:schemeClr val="tx1"/>
                </a:solidFill>
              </a:rPr>
              <a:t>Überzeugungen</a:t>
            </a:r>
          </a:p>
          <a:p>
            <a:pPr marL="285750" indent="-285750">
              <a:spcAft>
                <a:spcPts val="417"/>
              </a:spcAft>
              <a:buFont typeface="Wingdings" pitchFamily="2" charset="2"/>
              <a:buChar char="§"/>
            </a:pPr>
            <a:r>
              <a:rPr lang="de-AT" sz="1600" dirty="0" smtClean="0">
                <a:solidFill>
                  <a:schemeClr val="tx1"/>
                </a:solidFill>
              </a:rPr>
              <a:t>Einstellungen zu anderen Menschen, Umwelt, usw.</a:t>
            </a:r>
            <a:endParaRPr lang="de-AT" sz="1600" dirty="0">
              <a:solidFill>
                <a:schemeClr val="tx1"/>
              </a:solidFill>
            </a:endParaRPr>
          </a:p>
        </p:txBody>
      </p:sp>
      <p:sp>
        <p:nvSpPr>
          <p:cNvPr id="12" name="AutoShape 14"/>
          <p:cNvSpPr>
            <a:spLocks noChangeArrowheads="1"/>
          </p:cNvSpPr>
          <p:nvPr/>
        </p:nvSpPr>
        <p:spPr bwMode="auto">
          <a:xfrm>
            <a:off x="3233728" y="3110804"/>
            <a:ext cx="325350" cy="359999"/>
          </a:xfrm>
          <a:prstGeom prst="upArrow">
            <a:avLst>
              <a:gd name="adj1" fmla="val 49843"/>
              <a:gd name="adj2" fmla="val 53083"/>
            </a:avLst>
          </a:prstGeom>
          <a:solidFill>
            <a:schemeClr val="accent2"/>
          </a:solidFill>
          <a:ln>
            <a:solidFill>
              <a:schemeClr val="accent2"/>
            </a:solidFill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72000" tIns="45719" rIns="91439" bIns="45719" anchor="ctr">
            <a:noAutofit/>
          </a:bodyPr>
          <a:lstStyle/>
          <a:p>
            <a:pPr>
              <a:spcAft>
                <a:spcPts val="417"/>
              </a:spcAft>
            </a:pPr>
            <a:endParaRPr lang="de-DE"/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 rot="10800000">
            <a:off x="5321840" y="3110803"/>
            <a:ext cx="325350" cy="359999"/>
          </a:xfrm>
          <a:prstGeom prst="upArrow">
            <a:avLst>
              <a:gd name="adj1" fmla="val 49843"/>
              <a:gd name="adj2" fmla="val 53083"/>
            </a:avLst>
          </a:prstGeom>
          <a:solidFill>
            <a:schemeClr val="accent2"/>
          </a:solidFill>
          <a:ln>
            <a:solidFill>
              <a:schemeClr val="accent2"/>
            </a:solidFill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72000" tIns="45719" rIns="91439" bIns="45719" anchor="ctr">
            <a:noAutofit/>
          </a:bodyPr>
          <a:lstStyle/>
          <a:p>
            <a:pPr>
              <a:spcAft>
                <a:spcPts val="417"/>
              </a:spcAft>
            </a:pPr>
            <a:endParaRPr lang="de-DE"/>
          </a:p>
        </p:txBody>
      </p:sp>
      <p:sp>
        <p:nvSpPr>
          <p:cNvPr id="20" name="AutoShape 14"/>
          <p:cNvSpPr>
            <a:spLocks noChangeArrowheads="1"/>
          </p:cNvSpPr>
          <p:nvPr/>
        </p:nvSpPr>
        <p:spPr bwMode="auto">
          <a:xfrm rot="10800000">
            <a:off x="5321959" y="4478914"/>
            <a:ext cx="325350" cy="359999"/>
          </a:xfrm>
          <a:prstGeom prst="upArrow">
            <a:avLst>
              <a:gd name="adj1" fmla="val 49843"/>
              <a:gd name="adj2" fmla="val 53083"/>
            </a:avLst>
          </a:prstGeom>
          <a:solidFill>
            <a:schemeClr val="accent2"/>
          </a:solidFill>
          <a:ln>
            <a:solidFill>
              <a:schemeClr val="accent2"/>
            </a:solidFill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72000" tIns="45719" rIns="91439" bIns="45719" anchor="ctr">
            <a:noAutofit/>
          </a:bodyPr>
          <a:lstStyle/>
          <a:p>
            <a:pPr>
              <a:spcAft>
                <a:spcPts val="417"/>
              </a:spcAft>
            </a:pPr>
            <a:endParaRPr lang="de-DE"/>
          </a:p>
        </p:txBody>
      </p:sp>
      <p:sp>
        <p:nvSpPr>
          <p:cNvPr id="23" name="AutoShape 14"/>
          <p:cNvSpPr>
            <a:spLocks noChangeArrowheads="1"/>
          </p:cNvSpPr>
          <p:nvPr/>
        </p:nvSpPr>
        <p:spPr bwMode="auto">
          <a:xfrm>
            <a:off x="3235190" y="4478915"/>
            <a:ext cx="325350" cy="359999"/>
          </a:xfrm>
          <a:prstGeom prst="upArrow">
            <a:avLst>
              <a:gd name="adj1" fmla="val 49843"/>
              <a:gd name="adj2" fmla="val 53083"/>
            </a:avLst>
          </a:prstGeom>
          <a:solidFill>
            <a:schemeClr val="accent2"/>
          </a:solidFill>
          <a:ln>
            <a:solidFill>
              <a:schemeClr val="accent2"/>
            </a:solidFill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72000" tIns="45719" rIns="91439" bIns="45719" anchor="ctr">
            <a:noAutofit/>
          </a:bodyPr>
          <a:lstStyle/>
          <a:p>
            <a:pPr>
              <a:spcAft>
                <a:spcPts val="417"/>
              </a:spcAft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838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32</Words>
  <Application>Microsoft Office PowerPoint</Application>
  <PresentationFormat>Bildschirmpräsentation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Modell der Unternehmenskultur nach Schein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 Manager-Wiki überarbeitet</dc:title>
  <dc:creator>Strategy Compass GmbH</dc:creator>
  <dc:description>Modell der Unternehmenskultur nach Schein</dc:description>
  <cp:lastModifiedBy>Strategy Compass</cp:lastModifiedBy>
  <cp:revision>72</cp:revision>
  <dcterms:created xsi:type="dcterms:W3CDTF">2011-01-20T14:36:29Z</dcterms:created>
  <dcterms:modified xsi:type="dcterms:W3CDTF">2013-07-30T09:14:33Z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Folien Manager-Wiki überarbeitet</vt:lpwstr>
  </property>
  <property fmtid="{D5CDD505-2E9C-101B-9397-08002B2CF9AE}" pid="3" name="SlideDescription">
    <vt:lpwstr>Modell der Unternehmenskultur nach Schein</vt:lpwstr>
  </property>
</Properties>
</file>