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2.xml" ContentType="application/vnd.openxmlformats-officedocument.theme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E1F8DD2-634C-4338-952C-3EF5FE107A72}" type="datetimeFigureOut">
              <a:rPr lang="de-DE" smtClean="0"/>
              <a:t>22.07.2013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27F55D-D968-449C-AF94-99D23105486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145966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/>
          </a:p>
        </p:txBody>
      </p:sp>
      <p:sp>
        <p:nvSpPr>
          <p:cNvPr id="4" name="Kopfzeilenplatzhalt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9C752B43-47C2-425B-BF3D-A2B563CE2181}" type="slidenum">
              <a:rPr lang="de-DE" smtClean="0"/>
              <a:pPr/>
              <a:t>1</a:t>
            </a:fld>
            <a:endParaRPr lang="de-DE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el 1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</p:spTree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ags" Target="../tags/tag1.xml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emf"/><Relationship Id="rId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uppieren 6" hidden="1"/>
          <p:cNvGrpSpPr/>
          <p:nvPr userDrawn="1">
            <p:custDataLst>
              <p:tags r:id="rId3"/>
            </p:custDataLst>
          </p:nvPr>
        </p:nvGrpSpPr>
        <p:grpSpPr>
          <a:xfrm>
            <a:off x="0" y="0"/>
            <a:ext cx="9151200" cy="6865200"/>
            <a:chOff x="-3600" y="-3600"/>
            <a:chExt cx="9151200" cy="6865200"/>
          </a:xfrm>
        </p:grpSpPr>
        <p:cxnSp>
          <p:nvCxnSpPr>
            <p:cNvPr id="8" name="Gerade Verbindung 7" hidden="1"/>
            <p:cNvCxnSpPr/>
            <p:nvPr/>
          </p:nvCxnSpPr>
          <p:spPr>
            <a:xfrm>
              <a:off x="0" y="3312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Gerade Verbindung 8" hidden="1"/>
            <p:cNvCxnSpPr/>
            <p:nvPr/>
          </p:nvCxnSpPr>
          <p:spPr>
            <a:xfrm>
              <a:off x="0" y="6192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Gerade Verbindung 9" hidden="1"/>
            <p:cNvCxnSpPr/>
            <p:nvPr/>
          </p:nvCxnSpPr>
          <p:spPr>
            <a:xfrm>
              <a:off x="-3600" y="198424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Gerade Verbindung 10" hidden="1"/>
            <p:cNvCxnSpPr/>
            <p:nvPr/>
          </p:nvCxnSpPr>
          <p:spPr>
            <a:xfrm>
              <a:off x="0" y="227647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Gerade Verbindung 11" hidden="1"/>
            <p:cNvCxnSpPr/>
            <p:nvPr/>
          </p:nvCxnSpPr>
          <p:spPr>
            <a:xfrm>
              <a:off x="-3600" y="3857628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Gerade Verbindung 12" hidden="1"/>
            <p:cNvCxnSpPr/>
            <p:nvPr/>
          </p:nvCxnSpPr>
          <p:spPr>
            <a:xfrm>
              <a:off x="-3600" y="45085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Gerade Verbindung 13" hidden="1"/>
            <p:cNvCxnSpPr/>
            <p:nvPr/>
          </p:nvCxnSpPr>
          <p:spPr>
            <a:xfrm>
              <a:off x="-3600" y="4221163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Gerade Verbindung 14" hidden="1"/>
            <p:cNvCxnSpPr/>
            <p:nvPr/>
          </p:nvCxnSpPr>
          <p:spPr>
            <a:xfrm>
              <a:off x="0" y="609282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Gerade Verbindung 15" hidden="1"/>
            <p:cNvCxnSpPr/>
            <p:nvPr/>
          </p:nvCxnSpPr>
          <p:spPr>
            <a:xfrm>
              <a:off x="540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Gerade Verbindung 16" hidden="1"/>
            <p:cNvCxnSpPr/>
            <p:nvPr/>
          </p:nvCxnSpPr>
          <p:spPr>
            <a:xfrm>
              <a:off x="4356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Gerade Verbindung 17" hidden="1"/>
            <p:cNvCxnSpPr/>
            <p:nvPr/>
          </p:nvCxnSpPr>
          <p:spPr>
            <a:xfrm>
              <a:off x="4572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rade Verbindung 18" hidden="1"/>
            <p:cNvCxnSpPr/>
            <p:nvPr/>
          </p:nvCxnSpPr>
          <p:spPr>
            <a:xfrm>
              <a:off x="4788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 Verbindung 19" hidden="1"/>
            <p:cNvCxnSpPr/>
            <p:nvPr/>
          </p:nvCxnSpPr>
          <p:spPr>
            <a:xfrm>
              <a:off x="8604250" y="-360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540000" y="1052800"/>
            <a:ext cx="8064000" cy="57600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539750" y="1988825"/>
            <a:ext cx="8064000" cy="4104000"/>
          </a:xfrm>
          <a:prstGeom prst="rect">
            <a:avLst/>
          </a:prstGeom>
          <a:noFill/>
        </p:spPr>
        <p:txBody>
          <a:bodyPr vert="horz" lIns="72000" tIns="45720" rIns="91440" bIns="45720" rtlCol="0">
            <a:noAutofit/>
          </a:bodyPr>
          <a:lstStyle/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  <p:sp>
        <p:nvSpPr>
          <p:cNvPr id="2051" name="Rectangle 3"/>
          <p:cNvSpPr>
            <a:spLocks noGrp="1" noChangeArrowheads="1"/>
          </p:cNvSpPr>
          <p:nvPr/>
        </p:nvSpPr>
        <p:spPr bwMode="auto">
          <a:xfrm>
            <a:off x="7929586" y="6215082"/>
            <a:ext cx="1103289" cy="6222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25" name="Foliennummernplatzhalter 24"/>
          <p:cNvSpPr>
            <a:spLocks noGrp="1"/>
          </p:cNvSpPr>
          <p:nvPr>
            <p:ph type="sldNum" sz="quarter" idx="4"/>
          </p:nvPr>
        </p:nvSpPr>
        <p:spPr>
          <a:xfrm>
            <a:off x="8604000" y="6652800"/>
            <a:ext cx="432000" cy="216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fld id="{7EBC352C-164A-4803-9305-5F85FF98D539}" type="slidenum">
              <a:rPr lang="de-DE" smtClean="0"/>
              <a:pPr/>
              <a:t>‹Nr.›</a:t>
            </a:fld>
            <a:endParaRPr lang="de-DE"/>
          </a:p>
        </p:txBody>
      </p:sp>
      <p:cxnSp>
        <p:nvCxnSpPr>
          <p:cNvPr id="37" name="Gerade Verbindung 36"/>
          <p:cNvCxnSpPr/>
          <p:nvPr userDrawn="1"/>
        </p:nvCxnSpPr>
        <p:spPr>
          <a:xfrm>
            <a:off x="0" y="720000"/>
            <a:ext cx="9144000" cy="0"/>
          </a:xfrm>
          <a:prstGeom prst="line">
            <a:avLst/>
          </a:prstGeom>
          <a:ln/>
          <a:effectLst/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pic>
        <p:nvPicPr>
          <p:cNvPr id="21" name="Grafik 20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91375" y="332438"/>
            <a:ext cx="1420131" cy="29868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078401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2000" b="1" i="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Wingdings" pitchFamily="2" charset="2"/>
        <a:buChar char="§"/>
        <a:tabLst/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–"/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541338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72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90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5.xml"/><Relationship Id="rId2" Type="http://schemas.openxmlformats.org/officeDocument/2006/relationships/tags" Target="../tags/tag4.xml"/><Relationship Id="rId1" Type="http://schemas.openxmlformats.org/officeDocument/2006/relationships/tags" Target="../tags/tag3.xml"/><Relationship Id="rId5" Type="http://schemas.openxmlformats.org/officeDocument/2006/relationships/notesSlide" Target="../notesSlides/notesSlide1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Methodik des Target </a:t>
            </a:r>
            <a:r>
              <a:rPr lang="de-DE" dirty="0" err="1"/>
              <a:t>Costing</a:t>
            </a:r>
            <a:endParaRPr lang="de-DE" dirty="0"/>
          </a:p>
        </p:txBody>
      </p:sp>
      <p:sp>
        <p:nvSpPr>
          <p:cNvPr id="13" name="Rectangle 8"/>
          <p:cNvSpPr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6228184" y="1988840"/>
            <a:ext cx="2376190" cy="1871663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vert="horz" wrap="square" lIns="72000" tIns="46799" rIns="89999" bIns="46799" anchor="t" anchorCtr="0">
            <a:noAutofit/>
          </a:bodyPr>
          <a:lstStyle/>
          <a:p>
            <a:pPr>
              <a:spcAft>
                <a:spcPts val="417"/>
              </a:spcAft>
              <a:buClr>
                <a:srgbClr val="000000"/>
              </a:buClr>
              <a:buSzPct val="90000"/>
            </a:pPr>
            <a:r>
              <a:rPr lang="de-DE" sz="1600" b="1" dirty="0" smtClean="0"/>
              <a:t>Ja</a:t>
            </a:r>
          </a:p>
          <a:p>
            <a:pPr>
              <a:spcAft>
                <a:spcPts val="417"/>
              </a:spcAft>
              <a:buClr>
                <a:srgbClr val="000000"/>
              </a:buClr>
              <a:buSzPct val="90000"/>
            </a:pPr>
            <a:endParaRPr lang="de-DE" sz="800" b="1" dirty="0" smtClean="0"/>
          </a:p>
          <a:p>
            <a:pPr>
              <a:spcAft>
                <a:spcPts val="417"/>
              </a:spcAft>
              <a:buClr>
                <a:srgbClr val="000000"/>
              </a:buClr>
              <a:buSzPct val="90000"/>
            </a:pPr>
            <a:r>
              <a:rPr lang="de-DE" sz="1600" dirty="0" smtClean="0"/>
              <a:t>Höhere </a:t>
            </a:r>
            <a:r>
              <a:rPr lang="de-DE" sz="1600" dirty="0"/>
              <a:t>Gewinnmarge </a:t>
            </a:r>
            <a:r>
              <a:rPr lang="de-DE" sz="1600" dirty="0" smtClean="0"/>
              <a:t>oder Durchführung von Funktions-</a:t>
            </a:r>
            <a:r>
              <a:rPr lang="de-DE" sz="1600" dirty="0" err="1" smtClean="0"/>
              <a:t>verbesserungen</a:t>
            </a:r>
            <a:r>
              <a:rPr lang="de-DE" sz="1600" dirty="0" smtClean="0"/>
              <a:t> </a:t>
            </a:r>
            <a:endParaRPr lang="de-DE" sz="1600" dirty="0"/>
          </a:p>
        </p:txBody>
      </p:sp>
      <p:sp>
        <p:nvSpPr>
          <p:cNvPr id="14" name="Rectangle 9"/>
          <p:cNvSpPr>
            <a:spLocks noChangeArrowheads="1"/>
          </p:cNvSpPr>
          <p:nvPr/>
        </p:nvSpPr>
        <p:spPr bwMode="auto">
          <a:xfrm>
            <a:off x="539552" y="1987528"/>
            <a:ext cx="2376190" cy="1871663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vert="horz" wrap="square" lIns="72000" tIns="45720" rIns="91440" bIns="45720" anchor="t" anchorCtr="0">
            <a:noAutofit/>
          </a:bodyPr>
          <a:lstStyle/>
          <a:p>
            <a:pPr>
              <a:spcAft>
                <a:spcPts val="417"/>
              </a:spcAft>
              <a:buClr>
                <a:srgbClr val="000000"/>
              </a:buClr>
              <a:buSzPct val="90000"/>
              <a:defRPr/>
            </a:pPr>
            <a:r>
              <a:rPr lang="de-DE" sz="1600" b="1" dirty="0">
                <a:solidFill>
                  <a:schemeClr val="tx1"/>
                </a:solidFill>
                <a:latin typeface="Arial"/>
                <a:cs typeface="Arial" pitchFamily="34" charset="0"/>
              </a:rPr>
              <a:t>Ermittlung der </a:t>
            </a:r>
            <a:r>
              <a:rPr lang="de-DE" sz="1600" b="1" dirty="0" smtClean="0">
                <a:solidFill>
                  <a:schemeClr val="tx1"/>
                </a:solidFill>
                <a:latin typeface="Arial"/>
                <a:cs typeface="Arial" pitchFamily="34" charset="0"/>
              </a:rPr>
              <a:t>Zielkosten</a:t>
            </a:r>
          </a:p>
          <a:p>
            <a:pPr>
              <a:spcAft>
                <a:spcPts val="417"/>
              </a:spcAft>
              <a:buClr>
                <a:srgbClr val="000000"/>
              </a:buClr>
              <a:buSzPct val="90000"/>
              <a:defRPr/>
            </a:pPr>
            <a:r>
              <a:rPr lang="de-DE" sz="1400" dirty="0" smtClean="0">
                <a:solidFill>
                  <a:schemeClr val="tx1"/>
                </a:solidFill>
                <a:latin typeface="Arial"/>
                <a:cs typeface="Arial" pitchFamily="34" charset="0"/>
              </a:rPr>
              <a:t>Wettbewerbsfähiger </a:t>
            </a:r>
            <a:r>
              <a:rPr lang="de-DE" sz="1400" dirty="0">
                <a:solidFill>
                  <a:schemeClr val="tx1"/>
                </a:solidFill>
                <a:latin typeface="Arial"/>
                <a:cs typeface="Arial" pitchFamily="34" charset="0"/>
              </a:rPr>
              <a:t>Marktpreis abzüglich vom Unternehmen angestrebte Gewinnmarge</a:t>
            </a:r>
          </a:p>
          <a:p>
            <a:pPr>
              <a:defRPr/>
            </a:pPr>
            <a:endParaRPr lang="de-DE" sz="1400" dirty="0">
              <a:solidFill>
                <a:schemeClr val="tx1"/>
              </a:solidFill>
              <a:latin typeface="Arial"/>
              <a:cs typeface="Arial" pitchFamily="34" charset="0"/>
            </a:endParaRPr>
          </a:p>
        </p:txBody>
      </p:sp>
      <p:sp>
        <p:nvSpPr>
          <p:cNvPr id="7" name="Rectangle 10"/>
          <p:cNvSpPr>
            <a:spLocks noChangeArrowheads="1"/>
          </p:cNvSpPr>
          <p:nvPr/>
        </p:nvSpPr>
        <p:spPr bwMode="auto">
          <a:xfrm>
            <a:off x="3635747" y="3068075"/>
            <a:ext cx="1872357" cy="1871663"/>
          </a:xfrm>
          <a:prstGeom prst="diamond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lIns="72000" tIns="45719" rIns="91439" bIns="45719" anchor="ctr">
            <a:noAutofit/>
          </a:bodyPr>
          <a:lstStyle/>
          <a:p>
            <a:pPr algn="ctr">
              <a:spcAft>
                <a:spcPts val="417"/>
              </a:spcAft>
              <a:buClr>
                <a:srgbClr val="000000"/>
              </a:buClr>
              <a:buSzPct val="90000"/>
            </a:pPr>
            <a:endParaRPr lang="de-DE" sz="1400" dirty="0">
              <a:solidFill>
                <a:schemeClr val="tx1"/>
              </a:solidFill>
            </a:endParaRPr>
          </a:p>
        </p:txBody>
      </p:sp>
      <p:sp>
        <p:nvSpPr>
          <p:cNvPr id="11" name="Rectangle 12"/>
          <p:cNvSpPr>
            <a:spLocks noChangeArrowheads="1"/>
          </p:cNvSpPr>
          <p:nvPr/>
        </p:nvSpPr>
        <p:spPr bwMode="auto">
          <a:xfrm>
            <a:off x="539552" y="4220694"/>
            <a:ext cx="2376190" cy="1871663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vert="horz" wrap="square" lIns="72000" tIns="45720" rIns="91440" bIns="45720" anchor="t" anchorCtr="0">
            <a:noAutofit/>
          </a:bodyPr>
          <a:lstStyle/>
          <a:p>
            <a:pPr>
              <a:spcAft>
                <a:spcPts val="417"/>
              </a:spcAft>
              <a:buClr>
                <a:srgbClr val="000000"/>
              </a:buClr>
              <a:buSzPct val="90000"/>
            </a:pPr>
            <a:r>
              <a:rPr lang="de-DE" sz="1600" b="1" dirty="0">
                <a:solidFill>
                  <a:schemeClr val="tx1"/>
                </a:solidFill>
                <a:latin typeface="Arial"/>
              </a:rPr>
              <a:t>Prognostizierte </a:t>
            </a:r>
            <a:r>
              <a:rPr lang="de-DE" sz="1600" b="1" dirty="0" smtClean="0">
                <a:solidFill>
                  <a:schemeClr val="tx1"/>
                </a:solidFill>
                <a:latin typeface="Arial"/>
              </a:rPr>
              <a:t>Standardkosten</a:t>
            </a:r>
          </a:p>
          <a:p>
            <a:pPr>
              <a:spcAft>
                <a:spcPts val="417"/>
              </a:spcAft>
              <a:buClr>
                <a:srgbClr val="000000"/>
              </a:buClr>
              <a:buSzPct val="90000"/>
            </a:pPr>
            <a:r>
              <a:rPr lang="de-DE" sz="1400" dirty="0" smtClean="0">
                <a:solidFill>
                  <a:schemeClr val="tx1"/>
                </a:solidFill>
                <a:latin typeface="Arial"/>
              </a:rPr>
              <a:t>Geplante </a:t>
            </a:r>
            <a:r>
              <a:rPr lang="de-DE" sz="1400" dirty="0">
                <a:solidFill>
                  <a:schemeClr val="tx1"/>
                </a:solidFill>
                <a:latin typeface="Arial"/>
              </a:rPr>
              <a:t>Kosten, die unter Nutzung der vorhandenen Technologien und </a:t>
            </a:r>
            <a:r>
              <a:rPr lang="de-DE" sz="1400" dirty="0" err="1" smtClean="0">
                <a:solidFill>
                  <a:schemeClr val="tx1"/>
                </a:solidFill>
                <a:latin typeface="Arial"/>
              </a:rPr>
              <a:t>Verfahrenstandards</a:t>
            </a:r>
            <a:r>
              <a:rPr lang="de-DE" sz="1400" dirty="0" smtClean="0">
                <a:solidFill>
                  <a:schemeClr val="tx1"/>
                </a:solidFill>
                <a:latin typeface="Arial"/>
              </a:rPr>
              <a:t> </a:t>
            </a:r>
            <a:r>
              <a:rPr lang="de-DE" sz="1400" dirty="0">
                <a:solidFill>
                  <a:schemeClr val="tx1"/>
                </a:solidFill>
                <a:latin typeface="Arial"/>
              </a:rPr>
              <a:t>erzielt werden können</a:t>
            </a:r>
          </a:p>
          <a:p>
            <a:pPr algn="ctr">
              <a:spcBef>
                <a:spcPct val="0"/>
              </a:spcBef>
              <a:spcAft>
                <a:spcPts val="417"/>
              </a:spcAft>
            </a:pPr>
            <a:endParaRPr lang="de-DE" sz="1400" dirty="0">
              <a:solidFill>
                <a:schemeClr val="tx1"/>
              </a:solidFill>
              <a:latin typeface="Arial"/>
            </a:endParaRPr>
          </a:p>
        </p:txBody>
      </p:sp>
      <p:sp>
        <p:nvSpPr>
          <p:cNvPr id="17" name="Rectangle 8"/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6228184" y="4217428"/>
            <a:ext cx="2376190" cy="1871663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vert="horz" wrap="square" lIns="72000" tIns="46799" rIns="89999" bIns="46799" anchor="t" anchorCtr="0">
            <a:noAutofit/>
          </a:bodyPr>
          <a:lstStyle/>
          <a:p>
            <a:pPr>
              <a:spcAft>
                <a:spcPts val="417"/>
              </a:spcAft>
              <a:buClr>
                <a:srgbClr val="000000"/>
              </a:buClr>
              <a:buSzPct val="90000"/>
            </a:pPr>
            <a:r>
              <a:rPr lang="de-DE" sz="1600" b="1" dirty="0" smtClean="0"/>
              <a:t>Nein</a:t>
            </a:r>
          </a:p>
          <a:p>
            <a:pPr>
              <a:spcAft>
                <a:spcPts val="417"/>
              </a:spcAft>
              <a:buClr>
                <a:srgbClr val="000000"/>
              </a:buClr>
              <a:buSzPct val="90000"/>
            </a:pPr>
            <a:endParaRPr lang="de-DE" sz="800" b="1" dirty="0" smtClean="0"/>
          </a:p>
          <a:p>
            <a:pPr>
              <a:spcAft>
                <a:spcPts val="417"/>
              </a:spcAft>
              <a:buClr>
                <a:srgbClr val="000000"/>
              </a:buClr>
              <a:buSzPct val="90000"/>
            </a:pPr>
            <a:r>
              <a:rPr lang="de-DE" sz="1600" dirty="0" smtClean="0"/>
              <a:t>Kostensenkungsbedarf</a:t>
            </a:r>
            <a:endParaRPr lang="de-DE" sz="1600" dirty="0"/>
          </a:p>
        </p:txBody>
      </p:sp>
      <p:cxnSp>
        <p:nvCxnSpPr>
          <p:cNvPr id="32" name="Gewinkelte Verbindung 31"/>
          <p:cNvCxnSpPr>
            <a:stCxn id="7" idx="1"/>
            <a:endCxn id="14" idx="3"/>
          </p:cNvCxnSpPr>
          <p:nvPr/>
        </p:nvCxnSpPr>
        <p:spPr>
          <a:xfrm rot="10800000">
            <a:off x="2915743" y="2923361"/>
            <a:ext cx="720005" cy="108054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Gewinkelte Verbindung 33"/>
          <p:cNvCxnSpPr>
            <a:stCxn id="7" idx="1"/>
            <a:endCxn id="11" idx="3"/>
          </p:cNvCxnSpPr>
          <p:nvPr/>
        </p:nvCxnSpPr>
        <p:spPr>
          <a:xfrm rot="10800000" flipV="1">
            <a:off x="2915743" y="4003906"/>
            <a:ext cx="720005" cy="1152619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Gewinkelte Verbindung 28"/>
          <p:cNvCxnSpPr>
            <a:stCxn id="7" idx="3"/>
            <a:endCxn id="13" idx="1"/>
          </p:cNvCxnSpPr>
          <p:nvPr/>
        </p:nvCxnSpPr>
        <p:spPr>
          <a:xfrm flipV="1">
            <a:off x="5508104" y="2924672"/>
            <a:ext cx="720080" cy="1079235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3"/>
            </a:solidFill>
            <a:miter lim="800000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Gewinkelte Verbindung 30"/>
          <p:cNvCxnSpPr>
            <a:stCxn id="7" idx="3"/>
            <a:endCxn id="17" idx="1"/>
          </p:cNvCxnSpPr>
          <p:nvPr/>
        </p:nvCxnSpPr>
        <p:spPr>
          <a:xfrm>
            <a:off x="5508104" y="4003907"/>
            <a:ext cx="720080" cy="1149353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3"/>
            </a:solidFill>
            <a:miter lim="800000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feld 19"/>
          <p:cNvSpPr txBox="1"/>
          <p:nvPr/>
        </p:nvSpPr>
        <p:spPr>
          <a:xfrm>
            <a:off x="3923928" y="3501008"/>
            <a:ext cx="1368152" cy="1152128"/>
          </a:xfrm>
          <a:prstGeom prst="rect">
            <a:avLst/>
          </a:prstGeom>
          <a:noFill/>
        </p:spPr>
        <p:txBody>
          <a:bodyPr wrap="square" lIns="72000" rIns="72000" rtlCol="0">
            <a:noAutofit/>
          </a:bodyPr>
          <a:lstStyle/>
          <a:p>
            <a:pPr algn="ctr">
              <a:buSzPct val="90000"/>
            </a:pPr>
            <a:r>
              <a:rPr lang="en-GB" sz="1400" dirty="0" smtClean="0"/>
              <a:t>Standard-</a:t>
            </a:r>
            <a:r>
              <a:rPr lang="en-GB" sz="1400" dirty="0" err="1" smtClean="0"/>
              <a:t>kosten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smtClean="0"/>
              <a:t>&gt;</a:t>
            </a:r>
            <a:br>
              <a:rPr lang="en-GB" sz="1400" dirty="0" smtClean="0"/>
            </a:br>
            <a:r>
              <a:rPr lang="en-GB" sz="1400" dirty="0" err="1" smtClean="0"/>
              <a:t>Zielkosten</a:t>
            </a:r>
            <a:r>
              <a:rPr lang="en-GB" sz="1400" dirty="0" smtClean="0"/>
              <a:t>?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165614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guideLines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CT-BODYINDENTATION" val="0;14,17323;14,17323;28,34646;28,45181;42,62504;42,51968;56,69291;56,69291;70,86614;"/>
  <p:tag name="VCT-BULLETVISIBILITY" val="G*****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RIGHT" val="Strategy Compass GmbH 2010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heme/theme1.xml><?xml version="1.0" encoding="utf-8"?>
<a:theme xmlns:a="http://schemas.openxmlformats.org/drawingml/2006/main" name="QuickSlide">
  <a:themeElements>
    <a:clrScheme name="Strategy Compass">
      <a:dk1>
        <a:srgbClr val="000000"/>
      </a:dk1>
      <a:lt1>
        <a:srgbClr val="FFFFFF"/>
      </a:lt1>
      <a:dk2>
        <a:srgbClr val="A2A2A2"/>
      </a:dk2>
      <a:lt2>
        <a:srgbClr val="FFFFFF"/>
      </a:lt2>
      <a:accent1>
        <a:srgbClr val="BED2FF"/>
      </a:accent1>
      <a:accent2>
        <a:srgbClr val="3C8CC8"/>
      </a:accent2>
      <a:accent3>
        <a:srgbClr val="00285A"/>
      </a:accent3>
      <a:accent4>
        <a:srgbClr val="BFBFBF"/>
      </a:accent4>
      <a:accent5>
        <a:srgbClr val="595959"/>
      </a:accent5>
      <a:accent6>
        <a:srgbClr val="C80A1E"/>
      </a:accent6>
      <a:hlink>
        <a:srgbClr val="0000FF"/>
      </a:hlink>
      <a:folHlink>
        <a:srgbClr val="800080"/>
      </a:folHlink>
    </a:clrScheme>
    <a:fontScheme name="Quick Slide 2007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/>
      </a:spPr>
      <a:bodyPr lIns="72000" rIns="72000" rtlCol="0" anchor="t" anchorCtr="0"/>
      <a:lstStyle>
        <a:defPPr algn="ctr">
          <a:defRPr sz="1400" dirty="0" err="1" smtClean="0">
            <a:solidFill>
              <a:schemeClr val="tx1"/>
            </a:solidFill>
          </a:defRPr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 w="6350">
          <a:solidFill>
            <a:schemeClr val="accent3"/>
          </a:solidFill>
          <a:miter lim="800000"/>
          <a:tailEnd type="triangle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lIns="72000" rIns="72000" rtlCol="0">
        <a:noAutofit/>
      </a:bodyPr>
      <a:lstStyle>
        <a:defPPr>
          <a:buSzPct val="90000"/>
          <a:defRPr sz="1400" dirty="0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QuickSlide Entwurfsvorlage Executive</Template>
  <TotalTime>0</TotalTime>
  <Words>41</Words>
  <Application>Microsoft Office PowerPoint</Application>
  <PresentationFormat>Bildschirmpräsentation (4:3)</PresentationFormat>
  <Paragraphs>13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QuickSlide</vt:lpstr>
      <vt:lpstr>Methodik des Target Costing</vt:lpstr>
    </vt:vector>
  </TitlesOfParts>
  <Company>Strategy Compass GmbH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Folien Manager-Wiki überarbeitet</dc:title>
  <dc:creator>Strategy Compass GmbH</dc:creator>
  <dc:description>Methodik des Target Costing</dc:description>
  <cp:lastModifiedBy>Strategy Compass</cp:lastModifiedBy>
  <cp:revision>72</cp:revision>
  <dcterms:created xsi:type="dcterms:W3CDTF">2011-01-20T14:36:29Z</dcterms:created>
  <dcterms:modified xsi:type="dcterms:W3CDTF">2013-07-22T13:04:23Z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Folien Manager-Wiki überarbeitet</vt:lpwstr>
  </property>
  <property fmtid="{D5CDD505-2E9C-101B-9397-08002B2CF9AE}" pid="3" name="SlideDescription">
    <vt:lpwstr>Methodik des Target Costing</vt:lpwstr>
  </property>
</Properties>
</file>

<file path=docProps/thumbnail.jpeg>
</file>