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2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Gap-Analyse </a:t>
            </a:r>
            <a:r>
              <a:rPr lang="de-DE" dirty="0">
                <a:latin typeface="Arial" charset="0"/>
                <a:cs typeface="Arial" charset="0"/>
              </a:rPr>
              <a:t>- Abbildung von strategischer und operativer Lücke</a:t>
            </a:r>
            <a:endParaRPr lang="de-DE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536575" y="1973263"/>
            <a:ext cx="8081963" cy="4140201"/>
            <a:chOff x="536575" y="1973263"/>
            <a:chExt cx="8081963" cy="4140201"/>
          </a:xfrm>
        </p:grpSpPr>
        <p:sp>
          <p:nvSpPr>
            <p:cNvPr id="5" name="Line 88"/>
            <p:cNvSpPr>
              <a:spLocks noChangeShapeType="1"/>
            </p:cNvSpPr>
            <p:nvPr/>
          </p:nvSpPr>
          <p:spPr bwMode="auto">
            <a:xfrm flipV="1">
              <a:off x="973138" y="2676525"/>
              <a:ext cx="5634038" cy="1984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endParaRPr lang="de-DE"/>
            </a:p>
          </p:txBody>
        </p:sp>
        <p:sp>
          <p:nvSpPr>
            <p:cNvPr id="6" name="AutoShape 89"/>
            <p:cNvSpPr>
              <a:spLocks noChangeArrowheads="1"/>
            </p:cNvSpPr>
            <p:nvPr/>
          </p:nvSpPr>
          <p:spPr bwMode="auto">
            <a:xfrm rot="16200000">
              <a:off x="2840038" y="1936750"/>
              <a:ext cx="3027362" cy="4506913"/>
            </a:xfrm>
            <a:prstGeom prst="triangle">
              <a:avLst>
                <a:gd name="adj" fmla="val 47329"/>
              </a:avLst>
            </a:prstGeom>
            <a:ln w="19050"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7" name="Oval 90"/>
            <p:cNvSpPr>
              <a:spLocks noChangeArrowheads="1"/>
            </p:cNvSpPr>
            <p:nvPr/>
          </p:nvSpPr>
          <p:spPr bwMode="auto">
            <a:xfrm>
              <a:off x="1806575" y="3975100"/>
              <a:ext cx="4859338" cy="1144587"/>
            </a:xfrm>
            <a:prstGeom prst="ellipse">
              <a:avLst/>
            </a:prstGeom>
            <a:ln w="19050"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8" name="Rectangle 91"/>
            <p:cNvSpPr>
              <a:spLocks noChangeArrowheads="1"/>
            </p:cNvSpPr>
            <p:nvPr/>
          </p:nvSpPr>
          <p:spPr bwMode="auto">
            <a:xfrm rot="20538032">
              <a:off x="1196975" y="4384675"/>
              <a:ext cx="1266825" cy="777875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9" name="Rectangle 92"/>
            <p:cNvSpPr>
              <a:spLocks noChangeArrowheads="1"/>
            </p:cNvSpPr>
            <p:nvPr/>
          </p:nvSpPr>
          <p:spPr bwMode="auto">
            <a:xfrm rot="16200000">
              <a:off x="5546726" y="3752850"/>
              <a:ext cx="2363787" cy="21113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0" name="Oval 93"/>
            <p:cNvSpPr>
              <a:spLocks noChangeArrowheads="1"/>
            </p:cNvSpPr>
            <p:nvPr/>
          </p:nvSpPr>
          <p:spPr bwMode="auto">
            <a:xfrm>
              <a:off x="1282700" y="4048125"/>
              <a:ext cx="5353050" cy="152558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1" name="Rectangle 94"/>
            <p:cNvSpPr>
              <a:spLocks noChangeArrowheads="1"/>
            </p:cNvSpPr>
            <p:nvPr/>
          </p:nvSpPr>
          <p:spPr bwMode="auto">
            <a:xfrm>
              <a:off x="1535113" y="4811713"/>
              <a:ext cx="5283200" cy="917575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2" name="Rectangle 95"/>
            <p:cNvSpPr>
              <a:spLocks noChangeArrowheads="1"/>
            </p:cNvSpPr>
            <p:nvPr/>
          </p:nvSpPr>
          <p:spPr bwMode="auto">
            <a:xfrm>
              <a:off x="6581775" y="4660900"/>
              <a:ext cx="211138" cy="91598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3" name="Rectangle 96"/>
            <p:cNvSpPr>
              <a:spLocks noChangeArrowheads="1"/>
            </p:cNvSpPr>
            <p:nvPr/>
          </p:nvSpPr>
          <p:spPr bwMode="auto">
            <a:xfrm rot="20400000">
              <a:off x="1239838" y="4481513"/>
              <a:ext cx="690563" cy="76676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4" name="Text Box 99"/>
            <p:cNvSpPr txBox="1">
              <a:spLocks noChangeArrowheads="1"/>
            </p:cNvSpPr>
            <p:nvPr/>
          </p:nvSpPr>
          <p:spPr bwMode="auto">
            <a:xfrm>
              <a:off x="6818313" y="3414713"/>
              <a:ext cx="1792288" cy="215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2000" tIns="46800" rIns="90000" bIns="46800"/>
            <a:lstStyle/>
            <a:p>
              <a:pPr marL="177800" indent="-177800" eaLnBrk="0" hangingPunct="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/>
                <a:t>Strategische Lücke</a:t>
              </a:r>
            </a:p>
          </p:txBody>
        </p:sp>
        <p:sp>
          <p:nvSpPr>
            <p:cNvPr id="15" name="AutoShape 100"/>
            <p:cNvSpPr>
              <a:spLocks/>
            </p:cNvSpPr>
            <p:nvPr/>
          </p:nvSpPr>
          <p:spPr bwMode="auto">
            <a:xfrm>
              <a:off x="6653213" y="2684463"/>
              <a:ext cx="212725" cy="1755775"/>
            </a:xfrm>
            <a:prstGeom prst="rightBrace">
              <a:avLst>
                <a:gd name="adj1" fmla="val 68781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6" name="AutoShape 102"/>
            <p:cNvSpPr>
              <a:spLocks/>
            </p:cNvSpPr>
            <p:nvPr/>
          </p:nvSpPr>
          <p:spPr bwMode="auto">
            <a:xfrm>
              <a:off x="6653213" y="4440238"/>
              <a:ext cx="212725" cy="215900"/>
            </a:xfrm>
            <a:prstGeom prst="rightBrace">
              <a:avLst>
                <a:gd name="adj1" fmla="val 8458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spcAft>
                  <a:spcPct val="0"/>
                </a:spcAft>
                <a:buSzTx/>
                <a:buFontTx/>
                <a:buNone/>
              </a:pPr>
              <a:endParaRPr lang="en-GB" b="1"/>
            </a:p>
          </p:txBody>
        </p:sp>
        <p:sp>
          <p:nvSpPr>
            <p:cNvPr id="17" name="Text Box 103"/>
            <p:cNvSpPr txBox="1">
              <a:spLocks noChangeArrowheads="1"/>
            </p:cNvSpPr>
            <p:nvPr/>
          </p:nvSpPr>
          <p:spPr bwMode="auto">
            <a:xfrm>
              <a:off x="6826250" y="4408488"/>
              <a:ext cx="1792288" cy="215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2000" tIns="46800" rIns="90000" bIns="46800"/>
            <a:lstStyle/>
            <a:p>
              <a:pPr marL="177800" indent="-177800" eaLnBrk="0" hangingPunct="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/>
                <a:t>Operative Lücke</a:t>
              </a:r>
            </a:p>
          </p:txBody>
        </p:sp>
        <p:sp>
          <p:nvSpPr>
            <p:cNvPr id="18" name="Line 104"/>
            <p:cNvSpPr>
              <a:spLocks noChangeShapeType="1"/>
            </p:cNvSpPr>
            <p:nvPr/>
          </p:nvSpPr>
          <p:spPr bwMode="auto">
            <a:xfrm flipV="1">
              <a:off x="6578600" y="4795838"/>
              <a:ext cx="0" cy="654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 anchor="ctr"/>
            <a:lstStyle/>
            <a:p>
              <a:endParaRPr lang="de-DE"/>
            </a:p>
          </p:txBody>
        </p:sp>
        <p:sp>
          <p:nvSpPr>
            <p:cNvPr id="19" name="Line 106"/>
            <p:cNvSpPr>
              <a:spLocks noChangeShapeType="1"/>
            </p:cNvSpPr>
            <p:nvPr/>
          </p:nvSpPr>
          <p:spPr bwMode="auto">
            <a:xfrm flipV="1">
              <a:off x="6011863" y="4221163"/>
              <a:ext cx="203200" cy="342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 anchor="ctr"/>
            <a:lstStyle/>
            <a:p>
              <a:endParaRPr lang="de-DE"/>
            </a:p>
          </p:txBody>
        </p:sp>
        <p:sp>
          <p:nvSpPr>
            <p:cNvPr id="20" name="Text Box 107"/>
            <p:cNvSpPr txBox="1">
              <a:spLocks noChangeArrowheads="1"/>
            </p:cNvSpPr>
            <p:nvPr/>
          </p:nvSpPr>
          <p:spPr bwMode="auto">
            <a:xfrm>
              <a:off x="4024313" y="4262438"/>
              <a:ext cx="76358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Aft>
                  <a:spcPct val="0"/>
                </a:spcAft>
                <a:buSzTx/>
                <a:buFontTx/>
                <a:buNone/>
              </a:pPr>
              <a:r>
                <a:rPr lang="de-DE" sz="1400" b="1"/>
                <a:t>Ist</a:t>
              </a:r>
              <a:endParaRPr lang="en-GB" sz="1400" b="1"/>
            </a:p>
          </p:txBody>
        </p:sp>
        <p:sp>
          <p:nvSpPr>
            <p:cNvPr id="21" name="Text Box 108"/>
            <p:cNvSpPr txBox="1">
              <a:spLocks noChangeArrowheads="1"/>
            </p:cNvSpPr>
            <p:nvPr/>
          </p:nvSpPr>
          <p:spPr bwMode="auto">
            <a:xfrm>
              <a:off x="4406900" y="2908300"/>
              <a:ext cx="76358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Aft>
                  <a:spcPct val="0"/>
                </a:spcAft>
                <a:buSzTx/>
                <a:buFontTx/>
                <a:buNone/>
              </a:pPr>
              <a:r>
                <a:rPr lang="de-DE" sz="1400" b="1" dirty="0"/>
                <a:t>Plan</a:t>
              </a:r>
              <a:endParaRPr lang="en-GB" sz="1400" b="1" dirty="0"/>
            </a:p>
          </p:txBody>
        </p:sp>
        <p:sp>
          <p:nvSpPr>
            <p:cNvPr id="22" name="Line 105"/>
            <p:cNvSpPr>
              <a:spLocks noChangeShapeType="1"/>
            </p:cNvSpPr>
            <p:nvPr/>
          </p:nvSpPr>
          <p:spPr bwMode="auto">
            <a:xfrm>
              <a:off x="6578600" y="2049463"/>
              <a:ext cx="0" cy="5254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 anchor="ctr"/>
            <a:lstStyle/>
            <a:p>
              <a:endParaRPr lang="de-DE"/>
            </a:p>
          </p:txBody>
        </p:sp>
        <p:sp>
          <p:nvSpPr>
            <p:cNvPr id="23" name="Text Box 109"/>
            <p:cNvSpPr txBox="1">
              <a:spLocks noChangeArrowheads="1"/>
            </p:cNvSpPr>
            <p:nvPr/>
          </p:nvSpPr>
          <p:spPr bwMode="auto">
            <a:xfrm>
              <a:off x="6653213" y="1973263"/>
              <a:ext cx="19510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2000" tIns="46800" rIns="90000" bIns="46800"/>
            <a:lstStyle/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Zielprojektion durch </a:t>
              </a:r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Aufnahme von neuen</a:t>
              </a:r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Geschäften</a:t>
              </a:r>
              <a:endParaRPr lang="en-GB" sz="1200" b="1" dirty="0"/>
            </a:p>
          </p:txBody>
        </p:sp>
        <p:sp>
          <p:nvSpPr>
            <p:cNvPr id="24" name="Text Box 110"/>
            <p:cNvSpPr txBox="1">
              <a:spLocks noChangeArrowheads="1"/>
            </p:cNvSpPr>
            <p:nvPr/>
          </p:nvSpPr>
          <p:spPr bwMode="auto">
            <a:xfrm>
              <a:off x="4643438" y="4508500"/>
              <a:ext cx="1873250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2000" tIns="46800" rIns="90000" bIns="46800"/>
            <a:lstStyle/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potenzielles Ist bei</a:t>
              </a:r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 smtClean="0"/>
                <a:t>Optimalem operativen </a:t>
              </a:r>
              <a:endParaRPr lang="de-DE" sz="1200" b="1" dirty="0"/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Vorgehen</a:t>
              </a:r>
              <a:endParaRPr lang="en-GB" sz="1200" b="1" dirty="0"/>
            </a:p>
          </p:txBody>
        </p:sp>
        <p:sp>
          <p:nvSpPr>
            <p:cNvPr id="25" name="Text Box 111"/>
            <p:cNvSpPr txBox="1">
              <a:spLocks noChangeArrowheads="1"/>
            </p:cNvSpPr>
            <p:nvPr/>
          </p:nvSpPr>
          <p:spPr bwMode="auto">
            <a:xfrm>
              <a:off x="6653213" y="4948238"/>
              <a:ext cx="19510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2000" tIns="46800" rIns="90000" bIns="46800"/>
            <a:lstStyle/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Prognostizierte </a:t>
              </a:r>
              <a:r>
                <a:rPr lang="de-DE" sz="1200" b="1" dirty="0" err="1"/>
                <a:t>Entwick</a:t>
              </a:r>
              <a:r>
                <a:rPr lang="de-DE" sz="1200" b="1" dirty="0"/>
                <a:t>- </a:t>
              </a:r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 err="1"/>
                <a:t>lung</a:t>
              </a:r>
              <a:r>
                <a:rPr lang="de-DE" sz="1200" b="1" dirty="0"/>
                <a:t> bei unverändertem </a:t>
              </a:r>
            </a:p>
            <a:p>
              <a:pPr marL="177800" indent="-177800">
                <a:buClr>
                  <a:schemeClr val="tx1"/>
                </a:buClr>
                <a:buFont typeface="Wingdings" pitchFamily="2" charset="2"/>
                <a:buNone/>
              </a:pPr>
              <a:r>
                <a:rPr lang="de-DE" sz="1200" b="1" dirty="0"/>
                <a:t>Vorgehen</a:t>
              </a:r>
              <a:endParaRPr lang="en-GB" sz="1200" b="1" dirty="0"/>
            </a:p>
          </p:txBody>
        </p:sp>
        <p:sp>
          <p:nvSpPr>
            <p:cNvPr id="26" name="Line 90"/>
            <p:cNvSpPr>
              <a:spLocks noChangeShapeType="1"/>
            </p:cNvSpPr>
            <p:nvPr/>
          </p:nvSpPr>
          <p:spPr bwMode="auto">
            <a:xfrm flipH="1">
              <a:off x="946150" y="2689225"/>
              <a:ext cx="5646738" cy="1984375"/>
            </a:xfrm>
            <a:prstGeom prst="line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lIns="72000" tIns="46800" rIns="72000" anchor="ctr"/>
            <a:lstStyle/>
            <a:p>
              <a:endParaRPr lang="de-DE"/>
            </a:p>
          </p:txBody>
        </p:sp>
        <p:grpSp>
          <p:nvGrpSpPr>
            <p:cNvPr id="27" name="Group 102"/>
            <p:cNvGrpSpPr>
              <a:grpSpLocks/>
            </p:cNvGrpSpPr>
            <p:nvPr/>
          </p:nvGrpSpPr>
          <p:grpSpPr bwMode="auto">
            <a:xfrm>
              <a:off x="536575" y="2592388"/>
              <a:ext cx="6846888" cy="3521076"/>
              <a:chOff x="338" y="1633"/>
              <a:chExt cx="4313" cy="2218"/>
            </a:xfrm>
          </p:grpSpPr>
          <p:sp>
            <p:nvSpPr>
              <p:cNvPr id="28" name="Text Box 76"/>
              <p:cNvSpPr txBox="1">
                <a:spLocks noChangeArrowheads="1"/>
              </p:cNvSpPr>
              <p:nvPr/>
            </p:nvSpPr>
            <p:spPr bwMode="auto">
              <a:xfrm rot="16200000">
                <a:off x="125" y="1846"/>
                <a:ext cx="621" cy="19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 eaLnBrk="0" hangingPunct="0">
                  <a:spcAft>
                    <a:spcPct val="0"/>
                  </a:spcAft>
                  <a:buSzTx/>
                  <a:buFontTx/>
                  <a:buNone/>
                </a:pPr>
                <a:r>
                  <a:rPr lang="de-DE" sz="1400" b="1" dirty="0"/>
                  <a:t>Zielgröße</a:t>
                </a:r>
              </a:p>
            </p:txBody>
          </p:sp>
          <p:sp>
            <p:nvSpPr>
              <p:cNvPr id="29" name="Text Box 77"/>
              <p:cNvSpPr txBox="1">
                <a:spLocks noChangeArrowheads="1"/>
              </p:cNvSpPr>
              <p:nvPr/>
            </p:nvSpPr>
            <p:spPr bwMode="auto">
              <a:xfrm>
                <a:off x="4337" y="3656"/>
                <a:ext cx="314" cy="19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 eaLnBrk="0" hangingPunct="0">
                  <a:spcAft>
                    <a:spcPct val="0"/>
                  </a:spcAft>
                  <a:buSzTx/>
                  <a:buFontTx/>
                  <a:buNone/>
                </a:pPr>
                <a:r>
                  <a:rPr lang="de-DE" sz="1400" b="1" dirty="0"/>
                  <a:t>Zeit</a:t>
                </a:r>
                <a:endParaRPr lang="de-DE" sz="1400" dirty="0"/>
              </a:p>
            </p:txBody>
          </p:sp>
          <p:grpSp>
            <p:nvGrpSpPr>
              <p:cNvPr id="30" name="Group 94"/>
              <p:cNvGrpSpPr>
                <a:grpSpLocks/>
              </p:cNvGrpSpPr>
              <p:nvPr/>
            </p:nvGrpSpPr>
            <p:grpSpPr bwMode="auto">
              <a:xfrm>
                <a:off x="612" y="1730"/>
                <a:ext cx="3741" cy="2108"/>
                <a:chOff x="612" y="1730"/>
                <a:chExt cx="3741" cy="2108"/>
              </a:xfrm>
            </p:grpSpPr>
            <p:sp>
              <p:nvSpPr>
                <p:cNvPr id="3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612" y="1730"/>
                  <a:ext cx="0" cy="2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ffectLst/>
              </p:spPr>
              <p:txBody>
                <a:bodyPr lIns="72000" tIns="46800" rIns="90000" bIns="46800"/>
                <a:lstStyle/>
                <a:p>
                  <a:endParaRPr lang="de-DE"/>
                </a:p>
              </p:txBody>
            </p:sp>
            <p:sp>
              <p:nvSpPr>
                <p:cNvPr id="32" name="Line 93"/>
                <p:cNvSpPr>
                  <a:spLocks noChangeShapeType="1"/>
                </p:cNvSpPr>
                <p:nvPr/>
              </p:nvSpPr>
              <p:spPr bwMode="auto">
                <a:xfrm>
                  <a:off x="612" y="3838"/>
                  <a:ext cx="3741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ffectLst/>
              </p:spPr>
              <p:txBody>
                <a:bodyPr lIns="72000" tIns="46800" rIns="90000" bIns="46800"/>
                <a:lstStyle/>
                <a:p>
                  <a:endParaRPr lang="de-DE"/>
                </a:p>
              </p:txBody>
            </p:sp>
          </p:grpSp>
        </p:grpSp>
        <p:sp>
          <p:nvSpPr>
            <p:cNvPr id="33" name="Line 101"/>
            <p:cNvSpPr>
              <a:spLocks noChangeShapeType="1"/>
            </p:cNvSpPr>
            <p:nvPr/>
          </p:nvSpPr>
          <p:spPr bwMode="auto">
            <a:xfrm flipV="1">
              <a:off x="971550" y="2708449"/>
              <a:ext cx="5545138" cy="1944687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lIns="72000" tIns="46800" rIns="90000" bIns="46800"/>
            <a:lstStyle/>
            <a:p>
              <a:endParaRPr lang="de-DE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44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34</Words>
  <Application>Microsoft Office PowerPoint</Application>
  <PresentationFormat>Bildschirmpräsentation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Gap-Analyse - Abbildung von strategischer und operativer Lücke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Gap-Analyse - Abbildung von strategischer und operativer Lücke</dc:description>
  <cp:lastModifiedBy>Strategy Compass</cp:lastModifiedBy>
  <cp:revision>166</cp:revision>
  <dcterms:created xsi:type="dcterms:W3CDTF">2011-01-20T14:36:29Z</dcterms:created>
  <dcterms:modified xsi:type="dcterms:W3CDTF">2013-08-01T12:01:33Z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Gap-Analyse - Abbildung von strategischer und operativer Lücke</vt:lpwstr>
  </property>
</Properties>
</file>