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1.xml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ieren 6" hidden="1"/>
          <p:cNvGrpSpPr/>
          <p:nvPr userDrawn="1">
            <p:custDataLst>
              <p:tags r:id="rId3"/>
            </p:custDataLst>
          </p:nvPr>
        </p:nvGrpSpPr>
        <p:grpSpPr>
          <a:xfrm>
            <a:off x="0" y="0"/>
            <a:ext cx="9151200" cy="6865200"/>
            <a:chOff x="-3600" y="-3600"/>
            <a:chExt cx="9151200" cy="6865200"/>
          </a:xfrm>
        </p:grpSpPr>
        <p:cxnSp>
          <p:nvCxnSpPr>
            <p:cNvPr id="8" name="Gerade Verbindung 7" hidden="1"/>
            <p:cNvCxnSpPr/>
            <p:nvPr/>
          </p:nvCxnSpPr>
          <p:spPr>
            <a:xfrm>
              <a:off x="0" y="331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 hidden="1"/>
            <p:cNvCxnSpPr/>
            <p:nvPr/>
          </p:nvCxnSpPr>
          <p:spPr>
            <a:xfrm>
              <a:off x="0" y="6192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 hidden="1"/>
            <p:cNvCxnSpPr/>
            <p:nvPr/>
          </p:nvCxnSpPr>
          <p:spPr>
            <a:xfrm>
              <a:off x="-3600" y="198424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 hidden="1"/>
            <p:cNvCxnSpPr/>
            <p:nvPr/>
          </p:nvCxnSpPr>
          <p:spPr>
            <a:xfrm>
              <a:off x="0" y="227647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 hidden="1"/>
            <p:cNvCxnSpPr/>
            <p:nvPr/>
          </p:nvCxnSpPr>
          <p:spPr>
            <a:xfrm>
              <a:off x="-3600" y="3857628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 hidden="1"/>
            <p:cNvCxnSpPr/>
            <p:nvPr/>
          </p:nvCxnSpPr>
          <p:spPr>
            <a:xfrm>
              <a:off x="-3600" y="4508500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 hidden="1"/>
            <p:cNvCxnSpPr/>
            <p:nvPr/>
          </p:nvCxnSpPr>
          <p:spPr>
            <a:xfrm>
              <a:off x="-3600" y="4221163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 hidden="1"/>
            <p:cNvCxnSpPr/>
            <p:nvPr/>
          </p:nvCxnSpPr>
          <p:spPr>
            <a:xfrm>
              <a:off x="0" y="6092825"/>
              <a:ext cx="9147600" cy="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 hidden="1"/>
            <p:cNvCxnSpPr/>
            <p:nvPr/>
          </p:nvCxnSpPr>
          <p:spPr>
            <a:xfrm>
              <a:off x="540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 hidden="1"/>
            <p:cNvCxnSpPr/>
            <p:nvPr/>
          </p:nvCxnSpPr>
          <p:spPr>
            <a:xfrm>
              <a:off x="4356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 hidden="1"/>
            <p:cNvCxnSpPr/>
            <p:nvPr/>
          </p:nvCxnSpPr>
          <p:spPr>
            <a:xfrm>
              <a:off x="4572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 hidden="1"/>
            <p:cNvCxnSpPr/>
            <p:nvPr/>
          </p:nvCxnSpPr>
          <p:spPr>
            <a:xfrm>
              <a:off x="4788000" y="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 hidden="1"/>
            <p:cNvCxnSpPr/>
            <p:nvPr/>
          </p:nvCxnSpPr>
          <p:spPr>
            <a:xfrm>
              <a:off x="8604250" y="-3600"/>
              <a:ext cx="0" cy="6861600"/>
            </a:xfrm>
            <a:prstGeom prst="line">
              <a:avLst/>
            </a:prstGeom>
            <a:ln w="3175">
              <a:solidFill>
                <a:schemeClr val="accent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052800"/>
            <a:ext cx="8064000" cy="57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xfrm>
            <a:off x="539750" y="1988825"/>
            <a:ext cx="8064000" cy="4104000"/>
          </a:xfrm>
          <a:prstGeom prst="rect">
            <a:avLst/>
          </a:prstGeom>
          <a:noFill/>
        </p:spPr>
        <p:txBody>
          <a:bodyPr vert="horz" lIns="72000" tIns="45720" rIns="91440" bIns="45720" rtlCol="0">
            <a:no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/>
        </p:nvSpPr>
        <p:spPr bwMode="auto">
          <a:xfrm>
            <a:off x="7929586" y="6215082"/>
            <a:ext cx="1103289" cy="62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4"/>
          </p:nvPr>
        </p:nvSpPr>
        <p:spPr>
          <a:xfrm>
            <a:off x="8604000" y="6652800"/>
            <a:ext cx="432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cxnSp>
        <p:nvCxnSpPr>
          <p:cNvPr id="37" name="Gerade Verbindung 36"/>
          <p:cNvCxnSpPr/>
          <p:nvPr userDrawn="1"/>
        </p:nvCxnSpPr>
        <p:spPr>
          <a:xfrm>
            <a:off x="0" y="720000"/>
            <a:ext cx="9144000" cy="0"/>
          </a:xfrm>
          <a:prstGeom prst="line">
            <a:avLst/>
          </a:prstGeom>
          <a:ln/>
          <a:effectLst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83" y="229838"/>
            <a:ext cx="1913834" cy="402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04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i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Wingdings" pitchFamily="2" charset="2"/>
        <a:buChar char="§"/>
        <a:tabLst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1338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00000" indent="-180000" algn="l" defTabSz="914400" rtl="0" eaLnBrk="1" latinLnBrk="0" hangingPunct="1">
        <a:spcBef>
          <a:spcPts val="0"/>
        </a:spcBef>
        <a:spcAft>
          <a:spcPts val="417"/>
        </a:spcAft>
        <a:buSzPct val="90000"/>
        <a:buFont typeface="Arial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>
          <a:xfrm>
            <a:off x="539552" y="1988840"/>
            <a:ext cx="2304256" cy="4104456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91440" rtlCol="0" anchor="t" anchorCtr="0"/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dirty="0" smtClean="0">
                <a:solidFill>
                  <a:schemeClr val="tx1"/>
                </a:solidFill>
                <a:latin typeface="Arial"/>
              </a:rPr>
              <a:t>Entscheidungsproblem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Entscheidungsmodelle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881680" y="2492896"/>
            <a:ext cx="1620000" cy="12240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91440" rtlCol="0" anchor="ctr" anchorCtr="0"/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dirty="0" smtClean="0">
                <a:solidFill>
                  <a:schemeClr val="tx1"/>
                </a:solidFill>
                <a:latin typeface="Arial"/>
              </a:rPr>
              <a:t>Entscheidungs-träger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600" dirty="0" smtClean="0">
                <a:solidFill>
                  <a:schemeClr val="tx1"/>
                </a:solidFill>
                <a:latin typeface="Arial"/>
              </a:rPr>
              <a:t>Ziele</a:t>
            </a:r>
          </a:p>
          <a:p>
            <a:pPr marL="180000" indent="-180000">
              <a:spcAft>
                <a:spcPts val="417"/>
              </a:spcAft>
              <a:buClr>
                <a:srgbClr val="000000"/>
              </a:buClr>
              <a:buSzPct val="90000"/>
              <a:buFont typeface="Wingdings"/>
              <a:buChar char="§"/>
            </a:pPr>
            <a:r>
              <a:rPr lang="de-DE" sz="1600" dirty="0" smtClean="0">
                <a:solidFill>
                  <a:schemeClr val="tx1"/>
                </a:solidFill>
                <a:latin typeface="Arial"/>
              </a:rPr>
              <a:t>Präferenzen</a:t>
            </a:r>
          </a:p>
        </p:txBody>
      </p:sp>
      <p:sp>
        <p:nvSpPr>
          <p:cNvPr id="5" name="Rechteck 4"/>
          <p:cNvSpPr/>
          <p:nvPr/>
        </p:nvSpPr>
        <p:spPr>
          <a:xfrm>
            <a:off x="881680" y="4653272"/>
            <a:ext cx="1620000" cy="12240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91440" rtlCol="0" anchor="ctr" anchorCtr="0"/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dirty="0" smtClean="0">
                <a:solidFill>
                  <a:schemeClr val="tx1"/>
                </a:solidFill>
                <a:latin typeface="Arial"/>
              </a:rPr>
              <a:t>Objektive Entscheidungs-situation</a:t>
            </a:r>
          </a:p>
        </p:txBody>
      </p:sp>
      <p:sp>
        <p:nvSpPr>
          <p:cNvPr id="6" name="Rechteck 5"/>
          <p:cNvSpPr/>
          <p:nvPr/>
        </p:nvSpPr>
        <p:spPr>
          <a:xfrm>
            <a:off x="3635896" y="2546868"/>
            <a:ext cx="1620000" cy="1116056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91440" rtlCol="0" anchor="ctr" anchorCtr="0"/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 smtClean="0">
                <a:solidFill>
                  <a:schemeClr val="tx1"/>
                </a:solidFill>
                <a:latin typeface="Arial"/>
              </a:rPr>
              <a:t>Wertsystem</a:t>
            </a:r>
          </a:p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dirty="0" smtClean="0">
                <a:solidFill>
                  <a:schemeClr val="tx1"/>
                </a:solidFill>
                <a:latin typeface="Arial"/>
              </a:rPr>
              <a:t>Bewertungs-maßstäbe</a:t>
            </a:r>
          </a:p>
        </p:txBody>
      </p:sp>
      <p:sp>
        <p:nvSpPr>
          <p:cNvPr id="7" name="Rechteck 6"/>
          <p:cNvSpPr/>
          <p:nvPr/>
        </p:nvSpPr>
        <p:spPr>
          <a:xfrm>
            <a:off x="3635896" y="4653272"/>
            <a:ext cx="1620000" cy="12240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91440" rtlCol="0" anchor="ctr" anchorCtr="0"/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 smtClean="0">
                <a:solidFill>
                  <a:schemeClr val="tx1"/>
                </a:solidFill>
                <a:latin typeface="Arial"/>
              </a:rPr>
              <a:t>Objektsystem</a:t>
            </a:r>
            <a:r>
              <a:rPr lang="de-DE" sz="1600" dirty="0" smtClean="0">
                <a:solidFill>
                  <a:schemeClr val="tx1"/>
                </a:solidFill>
                <a:latin typeface="Arial"/>
              </a:rPr>
              <a:t> </a:t>
            </a:r>
          </a:p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dirty="0" smtClean="0">
                <a:solidFill>
                  <a:schemeClr val="tx1"/>
                </a:solidFill>
                <a:latin typeface="Arial"/>
              </a:rPr>
              <a:t>Entscheidungs-feld</a:t>
            </a:r>
          </a:p>
        </p:txBody>
      </p:sp>
      <p:sp>
        <p:nvSpPr>
          <p:cNvPr id="8" name="Rechteck 7"/>
          <p:cNvSpPr/>
          <p:nvPr/>
        </p:nvSpPr>
        <p:spPr>
          <a:xfrm>
            <a:off x="6948264" y="3573016"/>
            <a:ext cx="1620000" cy="1224000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tIns="0" rIns="36000" bIns="0" rtlCol="0" anchor="ctr" anchorCtr="1"/>
          <a:lstStyle/>
          <a:p>
            <a:pPr algn="ctr"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600" b="1" dirty="0" smtClean="0">
                <a:solidFill>
                  <a:schemeClr val="bg2"/>
                </a:solidFill>
                <a:latin typeface="Arial"/>
              </a:rPr>
              <a:t>Auswahl der besten Alternative</a:t>
            </a:r>
          </a:p>
        </p:txBody>
      </p:sp>
      <p:cxnSp>
        <p:nvCxnSpPr>
          <p:cNvPr id="11" name="Gerade Verbindung mit Pfeil 10"/>
          <p:cNvCxnSpPr>
            <a:stCxn id="4" idx="3"/>
            <a:endCxn id="6" idx="1"/>
          </p:cNvCxnSpPr>
          <p:nvPr/>
        </p:nvCxnSpPr>
        <p:spPr>
          <a:xfrm>
            <a:off x="2501680" y="3104896"/>
            <a:ext cx="1134216" cy="0"/>
          </a:xfrm>
          <a:prstGeom prst="straightConnector1">
            <a:avLst/>
          </a:prstGeom>
          <a:ln w="28575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5" idx="3"/>
            <a:endCxn id="7" idx="1"/>
          </p:cNvCxnSpPr>
          <p:nvPr/>
        </p:nvCxnSpPr>
        <p:spPr>
          <a:xfrm>
            <a:off x="2501680" y="5265272"/>
            <a:ext cx="1134216" cy="0"/>
          </a:xfrm>
          <a:prstGeom prst="straightConnector1">
            <a:avLst/>
          </a:prstGeom>
          <a:ln w="28575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winkelte Verbindung 14"/>
          <p:cNvCxnSpPr>
            <a:stCxn id="6" idx="3"/>
            <a:endCxn id="8" idx="1"/>
          </p:cNvCxnSpPr>
          <p:nvPr/>
        </p:nvCxnSpPr>
        <p:spPr>
          <a:xfrm>
            <a:off x="5255896" y="3104896"/>
            <a:ext cx="1692368" cy="1080120"/>
          </a:xfrm>
          <a:prstGeom prst="bentConnector3">
            <a:avLst/>
          </a:prstGeom>
          <a:ln w="28575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>
            <a:stCxn id="7" idx="3"/>
            <a:endCxn id="8" idx="1"/>
          </p:cNvCxnSpPr>
          <p:nvPr/>
        </p:nvCxnSpPr>
        <p:spPr>
          <a:xfrm flipV="1">
            <a:off x="5255896" y="4185016"/>
            <a:ext cx="1692368" cy="1080256"/>
          </a:xfrm>
          <a:prstGeom prst="bentConnector3">
            <a:avLst/>
          </a:prstGeom>
          <a:ln w="28575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stCxn id="6" idx="2"/>
            <a:endCxn id="7" idx="0"/>
          </p:cNvCxnSpPr>
          <p:nvPr/>
        </p:nvCxnSpPr>
        <p:spPr>
          <a:xfrm>
            <a:off x="4445896" y="3662924"/>
            <a:ext cx="0" cy="990348"/>
          </a:xfrm>
          <a:prstGeom prst="straightConnector1">
            <a:avLst/>
          </a:prstGeom>
          <a:ln w="6350">
            <a:solidFill>
              <a:schemeClr val="accent3"/>
            </a:solidFill>
            <a:miter lim="800000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 rot="16200000">
            <a:off x="3707868" y="3938948"/>
            <a:ext cx="1116056" cy="360000"/>
          </a:xfrm>
          <a:prstGeom prst="rect">
            <a:avLst/>
          </a:prstGeom>
          <a:noFill/>
        </p:spPr>
        <p:txBody>
          <a:bodyPr vert="horz" wrap="square" lIns="72000" tIns="45720" rIns="91440" bIns="45720" rtlCol="0" anchor="t" anchorCtr="0">
            <a:noAutofit/>
          </a:bodyPr>
          <a:lstStyle/>
          <a:p>
            <a:pPr>
              <a:spcAft>
                <a:spcPts val="417"/>
              </a:spcAft>
              <a:buClr>
                <a:srgbClr val="000000"/>
              </a:buClr>
              <a:buSzPct val="90000"/>
            </a:pPr>
            <a:r>
              <a:rPr lang="de-DE" sz="1400" dirty="0" smtClean="0">
                <a:latin typeface="Arial"/>
              </a:rPr>
              <a:t>Bewertung</a:t>
            </a:r>
          </a:p>
        </p:txBody>
      </p:sp>
    </p:spTree>
    <p:extLst>
      <p:ext uri="{BB962C8B-B14F-4D97-AF65-F5344CB8AC3E}">
        <p14:creationId xmlns:p14="http://schemas.microsoft.com/office/powerpoint/2010/main" val="286687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AME" val="guideLines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14,17323;14,17323;28,34646;28,45181;42,62504;42,51968;56,69291;56,69291;70,86614;"/>
  <p:tag name="VCT-BULLETVISIBILITY" val="G*****"/>
</p:tagLst>
</file>

<file path=ppt/theme/theme1.xml><?xml version="1.0" encoding="utf-8"?>
<a:theme xmlns:a="http://schemas.openxmlformats.org/drawingml/2006/main" name="QuickSlide">
  <a:themeElements>
    <a:clrScheme name="Strategy Compass">
      <a:dk1>
        <a:srgbClr val="000000"/>
      </a:dk1>
      <a:lt1>
        <a:srgbClr val="FFFFFF"/>
      </a:lt1>
      <a:dk2>
        <a:srgbClr val="A2A2A2"/>
      </a:dk2>
      <a:lt2>
        <a:srgbClr val="FFFFFF"/>
      </a:lt2>
      <a:accent1>
        <a:srgbClr val="BED2FF"/>
      </a:accent1>
      <a:accent2>
        <a:srgbClr val="3C8CC8"/>
      </a:accent2>
      <a:accent3>
        <a:srgbClr val="00285A"/>
      </a:accent3>
      <a:accent4>
        <a:srgbClr val="BFBFBF"/>
      </a:accent4>
      <a:accent5>
        <a:srgbClr val="595959"/>
      </a:accent5>
      <a:accent6>
        <a:srgbClr val="C80A1E"/>
      </a:accent6>
      <a:hlink>
        <a:srgbClr val="0000FF"/>
      </a:hlink>
      <a:folHlink>
        <a:srgbClr val="800080"/>
      </a:folHlink>
    </a:clrScheme>
    <a:fontScheme name="Quick Slide 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/>
      </a:spPr>
      <a:bodyPr lIns="72000" rIns="72000" rtlCol="0" anchor="t" anchorCtr="0"/>
      <a:lstStyle>
        <a:defPPr algn="ctr"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3"/>
          </a:solidFill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rIns="72000" rtlCol="0">
        <a:noAutofit/>
      </a:bodyPr>
      <a:lstStyle>
        <a:defPPr>
          <a:buSzPct val="90000"/>
          <a:defRPr sz="1400" dirty="0" smtClean="0"/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QuickSlide Entwurfsvorlage Executive</Template>
  <TotalTime>0</TotalTime>
  <Words>16</Words>
  <Application>Microsoft Office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QuickSlide</vt:lpstr>
      <vt:lpstr>Entscheidungsmodelle</vt:lpstr>
    </vt:vector>
  </TitlesOfParts>
  <Company>Strategy Compass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Folien zur Kontrolle durch AS</dc:title>
  <dc:creator>Strategy Compass GmbH</dc:creator>
  <dc:description>Entscheidungsmodelle</dc:description>
  <cp:lastModifiedBy>Strategy Compass</cp:lastModifiedBy>
  <cp:revision>166</cp:revision>
  <dcterms:created xsi:type="dcterms:W3CDTF">2011-01-20T14:36:29Z</dcterms:created>
  <dcterms:modified xsi:type="dcterms:W3CDTF">2013-08-01T12:29:06Z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neue Folien zur Kontrolle durch AS</vt:lpwstr>
  </property>
  <property fmtid="{D5CDD505-2E9C-101B-9397-08002B2CF9AE}" pid="3" name="SlideDescription">
    <vt:lpwstr>Entscheidungsmodelle</vt:lpwstr>
  </property>
</Properties>
</file>