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heme/theme3.xml" ContentType="application/vnd.openxmlformats-officedocument.them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84.xml" ContentType="application/vnd.openxmlformats-officedocument.presentationml.tags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tags/tag85.xml" ContentType="application/vnd.openxmlformats-officedocument.presentationml.tag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4" r:id="rId2"/>
  </p:sldMasterIdLst>
  <p:notesMasterIdLst>
    <p:notesMasterId r:id="rId24"/>
  </p:notesMasterIdLst>
  <p:sldIdLst>
    <p:sldId id="256" r:id="rId3"/>
    <p:sldId id="257" r:id="rId4"/>
    <p:sldId id="258" r:id="rId5"/>
    <p:sldId id="263" r:id="rId6"/>
    <p:sldId id="267" r:id="rId7"/>
    <p:sldId id="259" r:id="rId8"/>
    <p:sldId id="268" r:id="rId9"/>
    <p:sldId id="269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60" r:id="rId19"/>
    <p:sldId id="279" r:id="rId20"/>
    <p:sldId id="261" r:id="rId21"/>
    <p:sldId id="280" r:id="rId22"/>
    <p:sldId id="262" r:id="rId2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7" autoAdjust="0"/>
  </p:normalViewPr>
  <p:slideViewPr>
    <p:cSldViewPr>
      <p:cViewPr>
        <p:scale>
          <a:sx n="74" d="100"/>
          <a:sy n="74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-Arbeitsblat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-Arbeitsblat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-Arbeitsblatt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-Arbeitsblat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Nachfrage</c:v>
                </c:pt>
              </c:strCache>
            </c:strRef>
          </c:tx>
          <c:invertIfNegative val="0"/>
          <c:cat>
            <c:strRef>
              <c:f>Tabelle1!$A$2:$A$4</c:f>
              <c:strCache>
                <c:ptCount val="3"/>
                <c:pt idx="0">
                  <c:v>Vergangenheit</c:v>
                </c:pt>
                <c:pt idx="1">
                  <c:v>Heute</c:v>
                </c:pt>
                <c:pt idx="2">
                  <c:v>Zukunft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10</c:v>
                </c:pt>
                <c:pt idx="1">
                  <c:v>11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Netto-Exporte</c:v>
                </c:pt>
              </c:strCache>
            </c:strRef>
          </c:tx>
          <c:invertIfNegative val="0"/>
          <c:cat>
            <c:strRef>
              <c:f>Tabelle1!$A$2:$A$4</c:f>
              <c:strCache>
                <c:ptCount val="3"/>
                <c:pt idx="0">
                  <c:v>Vergangenheit</c:v>
                </c:pt>
                <c:pt idx="1">
                  <c:v>Heute</c:v>
                </c:pt>
                <c:pt idx="2">
                  <c:v>Zukunft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Kapazitäten</c:v>
                </c:pt>
              </c:strCache>
            </c:strRef>
          </c:tx>
          <c:invertIfNegative val="0"/>
          <c:cat>
            <c:strRef>
              <c:f>Tabelle1!$A$2:$A$4</c:f>
              <c:strCache>
                <c:ptCount val="3"/>
                <c:pt idx="0">
                  <c:v>Vergangenheit</c:v>
                </c:pt>
                <c:pt idx="1">
                  <c:v>Heute</c:v>
                </c:pt>
                <c:pt idx="2">
                  <c:v>Zukunft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14</c:v>
                </c:pt>
                <c:pt idx="1">
                  <c:v>15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39208960"/>
        <c:axId val="139207040"/>
      </c:barChart>
      <c:catAx>
        <c:axId val="139208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9207040"/>
        <c:crosses val="autoZero"/>
        <c:auto val="1"/>
        <c:lblAlgn val="ctr"/>
        <c:lblOffset val="100"/>
        <c:noMultiLvlLbl val="0"/>
      </c:catAx>
      <c:valAx>
        <c:axId val="1392070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392089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Wert</c:v>
                </c:pt>
              </c:strCache>
            </c:strRef>
          </c:tx>
          <c:dLbls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Tabelle1!$A$2:$A$3</c:f>
              <c:strCache>
                <c:ptCount val="2"/>
                <c:pt idx="0">
                  <c:v>Kategorie A</c:v>
                </c:pt>
                <c:pt idx="1">
                  <c:v>Kategorie B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Kategorie A</c:v>
                </c:pt>
              </c:strCache>
            </c:strRef>
          </c:tx>
          <c:spPr>
            <a:ln w="44450">
              <a:solidFill>
                <a:schemeClr val="accent3"/>
              </a:solidFill>
            </a:ln>
          </c:spPr>
          <c:marker>
            <c:symbol val="circle"/>
            <c:size val="9"/>
            <c:spPr>
              <a:solidFill>
                <a:schemeClr val="accent3"/>
              </a:solidFill>
              <a:ln w="28575">
                <a:solidFill>
                  <a:schemeClr val="accent3"/>
                </a:solidFill>
              </a:ln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Tabelle1!$A$2:$A$10</c:f>
              <c:strCache>
                <c:ptCount val="9"/>
                <c:pt idx="0">
                  <c:v>VH 1</c:v>
                </c:pt>
                <c:pt idx="1">
                  <c:v>VH 2</c:v>
                </c:pt>
                <c:pt idx="2">
                  <c:v>VH 3</c:v>
                </c:pt>
                <c:pt idx="3">
                  <c:v>VH 4</c:v>
                </c:pt>
                <c:pt idx="4">
                  <c:v>VH 5</c:v>
                </c:pt>
                <c:pt idx="5">
                  <c:v>VH 6</c:v>
                </c:pt>
                <c:pt idx="6">
                  <c:v>Gegenwart</c:v>
                </c:pt>
                <c:pt idx="8">
                  <c:v>Zukunft</c:v>
                </c:pt>
              </c:strCache>
            </c:strRef>
          </c:cat>
          <c:val>
            <c:numRef>
              <c:f>Tabelle1!$B$2:$B$10</c:f>
              <c:numCache>
                <c:formatCode>General</c:formatCode>
                <c:ptCount val="9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3</c:v>
                </c:pt>
                <c:pt idx="6">
                  <c:v>2</c:v>
                </c:pt>
                <c:pt idx="8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47814400"/>
        <c:axId val="247820288"/>
      </c:lineChart>
      <c:catAx>
        <c:axId val="24781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47820288"/>
        <c:crosses val="autoZero"/>
        <c:auto val="1"/>
        <c:lblAlgn val="ctr"/>
        <c:lblOffset val="100"/>
        <c:noMultiLvlLbl val="0"/>
      </c:catAx>
      <c:valAx>
        <c:axId val="2478202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2478144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Kategorie A</c:v>
                </c:pt>
              </c:strCache>
            </c:strRef>
          </c:tx>
          <c:spPr>
            <a:ln w="44450">
              <a:solidFill>
                <a:schemeClr val="accent3"/>
              </a:solidFill>
            </a:ln>
          </c:spPr>
          <c:marker>
            <c:symbol val="circle"/>
            <c:size val="9"/>
            <c:spPr>
              <a:solidFill>
                <a:schemeClr val="accent3"/>
              </a:solidFill>
              <a:ln w="28575">
                <a:solidFill>
                  <a:schemeClr val="accent3"/>
                </a:solidFill>
              </a:ln>
            </c:spPr>
          </c:marker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Tabelle1!$A$2:$A$4</c:f>
              <c:strCache>
                <c:ptCount val="3"/>
                <c:pt idx="0">
                  <c:v>Vergangenheit</c:v>
                </c:pt>
                <c:pt idx="1">
                  <c:v>Heute</c:v>
                </c:pt>
                <c:pt idx="2">
                  <c:v>Zukunft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70</c:v>
                </c:pt>
                <c:pt idx="1">
                  <c:v>90</c:v>
                </c:pt>
                <c:pt idx="2">
                  <c:v>80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418432"/>
        <c:axId val="140543104"/>
      </c:lineChart>
      <c:catAx>
        <c:axId val="14041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0543104"/>
        <c:crosses val="autoZero"/>
        <c:auto val="1"/>
        <c:lblAlgn val="ctr"/>
        <c:lblOffset val="100"/>
        <c:noMultiLvlLbl val="0"/>
      </c:catAx>
      <c:valAx>
        <c:axId val="14054310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04184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Werte</c:v>
                </c:pt>
              </c:strCache>
            </c:strRef>
          </c:tx>
          <c:invertIfNegative val="0"/>
          <c:cat>
            <c:strRef>
              <c:f>Tabelle1!$A$2:$A$4</c:f>
              <c:strCache>
                <c:ptCount val="3"/>
                <c:pt idx="0">
                  <c:v>Vergangenheit</c:v>
                </c:pt>
                <c:pt idx="1">
                  <c:v>Gegenwart</c:v>
                </c:pt>
                <c:pt idx="2">
                  <c:v>Zukunft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10</c:v>
                </c:pt>
                <c:pt idx="1">
                  <c:v>11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40653312"/>
        <c:axId val="140654848"/>
      </c:barChart>
      <c:catAx>
        <c:axId val="14065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40654848"/>
        <c:crosses val="autoZero"/>
        <c:auto val="1"/>
        <c:lblAlgn val="ctr"/>
        <c:lblOffset val="100"/>
        <c:noMultiLvlLbl val="0"/>
      </c:catAx>
      <c:valAx>
        <c:axId val="1406548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406533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Werte</c:v>
                </c:pt>
              </c:strCache>
            </c:strRef>
          </c:tx>
          <c:invertIfNegative val="0"/>
          <c:cat>
            <c:strRef>
              <c:f>Tabelle1!$A$2:$A$4</c:f>
              <c:strCache>
                <c:ptCount val="3"/>
                <c:pt idx="0">
                  <c:v>Vergangenheit</c:v>
                </c:pt>
                <c:pt idx="1">
                  <c:v>Gegenwart</c:v>
                </c:pt>
                <c:pt idx="2">
                  <c:v>Zukunft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14</c:v>
                </c:pt>
                <c:pt idx="1">
                  <c:v>15</c:v>
                </c:pt>
                <c:pt idx="2">
                  <c:v>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60267648"/>
        <c:axId val="197342336"/>
      </c:barChart>
      <c:catAx>
        <c:axId val="160267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7342336"/>
        <c:crosses val="autoZero"/>
        <c:auto val="1"/>
        <c:lblAlgn val="ctr"/>
        <c:lblOffset val="100"/>
        <c:noMultiLvlLbl val="0"/>
      </c:catAx>
      <c:valAx>
        <c:axId val="1973423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602676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Importe</c:v>
                </c:pt>
              </c:strCache>
            </c:strRef>
          </c:tx>
          <c:invertIfNegative val="0"/>
          <c:cat>
            <c:strRef>
              <c:f>Tabelle1!$A$2:$A$4</c:f>
              <c:strCache>
                <c:ptCount val="3"/>
                <c:pt idx="0">
                  <c:v>Verg.</c:v>
                </c:pt>
                <c:pt idx="1">
                  <c:v>Gegenwart</c:v>
                </c:pt>
                <c:pt idx="2">
                  <c:v>Zukunft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-8</c:v>
                </c:pt>
                <c:pt idx="1">
                  <c:v>-6</c:v>
                </c:pt>
                <c:pt idx="2">
                  <c:v>-11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Exporte</c:v>
                </c:pt>
              </c:strCache>
            </c:strRef>
          </c:tx>
          <c:invertIfNegative val="0"/>
          <c:cat>
            <c:strRef>
              <c:f>Tabelle1!$A$2:$A$4</c:f>
              <c:strCache>
                <c:ptCount val="3"/>
                <c:pt idx="0">
                  <c:v>Verg.</c:v>
                </c:pt>
                <c:pt idx="1">
                  <c:v>Gegenwart</c:v>
                </c:pt>
                <c:pt idx="2">
                  <c:v>Zukunft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10</c:v>
                </c:pt>
                <c:pt idx="1">
                  <c:v>9</c:v>
                </c:pt>
                <c:pt idx="2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97396352"/>
        <c:axId val="197397888"/>
      </c:barChart>
      <c:lineChart>
        <c:grouping val="standard"/>
        <c:varyColors val="0"/>
        <c:ser>
          <c:idx val="1"/>
          <c:order val="1"/>
          <c:tx>
            <c:strRef>
              <c:f>Tabelle1!$C$1</c:f>
              <c:strCache>
                <c:ptCount val="1"/>
                <c:pt idx="0">
                  <c:v>Netto-Exporte</c:v>
                </c:pt>
              </c:strCache>
            </c:strRef>
          </c:tx>
          <c:spPr>
            <a:ln w="44450"/>
          </c:spPr>
          <c:marker>
            <c:symbol val="circle"/>
            <c:size val="9"/>
          </c:marker>
          <c:dLbls>
            <c:dLbl>
              <c:idx val="2"/>
              <c:layout>
                <c:manualLayout>
                  <c:x val="-1.3047306094612403E-2"/>
                  <c:y val="-5.27659510177195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Tabelle1!$A$2:$A$4</c:f>
              <c:strCache>
                <c:ptCount val="3"/>
                <c:pt idx="0">
                  <c:v>Verg.</c:v>
                </c:pt>
                <c:pt idx="1">
                  <c:v>Gegenwart</c:v>
                </c:pt>
                <c:pt idx="2">
                  <c:v>Zukunft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429888"/>
        <c:axId val="197428352"/>
      </c:lineChart>
      <c:catAx>
        <c:axId val="19739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7397888"/>
        <c:crosses val="autoZero"/>
        <c:auto val="1"/>
        <c:lblAlgn val="ctr"/>
        <c:lblOffset val="100"/>
        <c:noMultiLvlLbl val="0"/>
      </c:catAx>
      <c:valAx>
        <c:axId val="19739788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7396352"/>
        <c:crosses val="autoZero"/>
        <c:crossBetween val="between"/>
      </c:valAx>
      <c:valAx>
        <c:axId val="197428352"/>
        <c:scaling>
          <c:orientation val="minMax"/>
          <c:min val="0"/>
        </c:scaling>
        <c:delete val="0"/>
        <c:axPos val="r"/>
        <c:numFmt formatCode="General" sourceLinked="1"/>
        <c:majorTickMark val="out"/>
        <c:minorTickMark val="none"/>
        <c:tickLblPos val="nextTo"/>
        <c:crossAx val="197429888"/>
        <c:crosses val="max"/>
        <c:crossBetween val="between"/>
      </c:valAx>
      <c:catAx>
        <c:axId val="1974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9742835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Tabelle1!$A$1</c:f>
              <c:strCache>
                <c:ptCount val="1"/>
                <c:pt idx="0">
                  <c:v>Rohstoffkosten</c:v>
                </c:pt>
              </c:strCache>
            </c:strRef>
          </c:tx>
          <c:invertIfNegative val="0"/>
          <c:val>
            <c:numRef>
              <c:f>Tabelle1!$A$2:$A$8</c:f>
              <c:numCache>
                <c:formatCode>General</c:formatCode>
                <c:ptCount val="7"/>
                <c:pt idx="0">
                  <c:v>6</c:v>
                </c:pt>
                <c:pt idx="1">
                  <c:v>6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8</c:v>
                </c:pt>
                <c:pt idx="6">
                  <c:v>8</c:v>
                </c:pt>
              </c:numCache>
            </c:numRef>
          </c:val>
        </c:ser>
        <c:ser>
          <c:idx val="1"/>
          <c:order val="1"/>
          <c:tx>
            <c:strRef>
              <c:f>Tabelle1!$B$1</c:f>
              <c:strCache>
                <c:ptCount val="1"/>
                <c:pt idx="0">
                  <c:v>Sonstige Kosten</c:v>
                </c:pt>
              </c:strCache>
            </c:strRef>
          </c:tx>
          <c:invertIfNegative val="0"/>
          <c:val>
            <c:numRef>
              <c:f>Tabelle1!$B$2:$B$8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7496832"/>
        <c:axId val="197498368"/>
      </c:barChart>
      <c:lineChart>
        <c:grouping val="standard"/>
        <c:varyColors val="0"/>
        <c:ser>
          <c:idx val="2"/>
          <c:order val="2"/>
          <c:tx>
            <c:strRef>
              <c:f>Tabelle1!$C$1</c:f>
              <c:strCache>
                <c:ptCount val="1"/>
                <c:pt idx="0">
                  <c:v>Marktpreis</c:v>
                </c:pt>
              </c:strCache>
            </c:strRef>
          </c:tx>
          <c:spPr>
            <a:ln w="44450"/>
          </c:spPr>
          <c:marker>
            <c:symbol val="circle"/>
            <c:size val="9"/>
          </c:marker>
          <c:val>
            <c:numRef>
              <c:f>Tabelle1!$C$2:$C$8</c:f>
              <c:numCache>
                <c:formatCode>General</c:formatCode>
                <c:ptCount val="7"/>
                <c:pt idx="0">
                  <c:v>10</c:v>
                </c:pt>
                <c:pt idx="1">
                  <c:v>11</c:v>
                </c:pt>
                <c:pt idx="2">
                  <c:v>12</c:v>
                </c:pt>
                <c:pt idx="3">
                  <c:v>13</c:v>
                </c:pt>
                <c:pt idx="4">
                  <c:v>14</c:v>
                </c:pt>
                <c:pt idx="5">
                  <c:v>13</c:v>
                </c:pt>
                <c:pt idx="6">
                  <c:v>12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Tabelle1!#BEZUG!</c:f>
              <c:strCache>
                <c:ptCount val="1"/>
                <c:pt idx="0">
                  <c:v>#REF!</c:v>
                </c:pt>
              </c:strCache>
            </c:strRef>
          </c:tx>
          <c:val>
            <c:numRef>
              <c:f>Tabelle1!#BEZUG!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7496832"/>
        <c:axId val="197498368"/>
      </c:lineChart>
      <c:dateAx>
        <c:axId val="19749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7498368"/>
        <c:crosses val="autoZero"/>
        <c:auto val="0"/>
        <c:lblOffset val="100"/>
        <c:baseTimeUnit val="days"/>
      </c:dateAx>
      <c:valAx>
        <c:axId val="1974983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97496832"/>
        <c:crosses val="autoZero"/>
        <c:crossBetween val="between"/>
      </c:valAx>
    </c:plotArea>
    <c:legend>
      <c:legendPos val="t"/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Wert</c:v>
                </c:pt>
              </c:strCache>
            </c:strRef>
          </c:tx>
          <c:dLbls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Tabelle1!$A$2:$A$3</c:f>
              <c:strCache>
                <c:ptCount val="2"/>
                <c:pt idx="0">
                  <c:v>Kategorie A</c:v>
                </c:pt>
                <c:pt idx="1">
                  <c:v>Kategorie B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Wert</c:v>
                </c:pt>
              </c:strCache>
            </c:strRef>
          </c:tx>
          <c:dLbls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Tabelle1!$A$2:$A$3</c:f>
              <c:strCache>
                <c:ptCount val="2"/>
                <c:pt idx="0">
                  <c:v>Kategorie A</c:v>
                </c:pt>
                <c:pt idx="1">
                  <c:v>Kategorie B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50</c:v>
                </c:pt>
                <c:pt idx="1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Wert</c:v>
                </c:pt>
              </c:strCache>
            </c:strRef>
          </c:tx>
          <c:dLbls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de-DE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Tabelle1!$A$2:$A$3</c:f>
              <c:strCache>
                <c:ptCount val="2"/>
                <c:pt idx="0">
                  <c:v>Kategorie A</c:v>
                </c:pt>
                <c:pt idx="1">
                  <c:v>Kategorie B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40</c:v>
                </c:pt>
                <c:pt idx="1">
                  <c:v>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4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0.06218</cdr:y>
    </cdr:from>
    <cdr:to>
      <cdr:x>0.17356</cdr:x>
      <cdr:y>0.21762</cdr:y>
    </cdr:to>
    <cdr:sp macro="" textlink="">
      <cdr:nvSpPr>
        <cdr:cNvPr id="4" name="Textfeld 11"/>
        <cdr:cNvSpPr txBox="1"/>
      </cdr:nvSpPr>
      <cdr:spPr>
        <a:xfrm xmlns:a="http://schemas.openxmlformats.org/drawingml/2006/main">
          <a:off x="0" y="123116"/>
          <a:ext cx="662361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r>
            <a:rPr lang="de-DE" sz="1400" dirty="0" smtClean="0"/>
            <a:t>Heute</a:t>
          </a:r>
          <a:endParaRPr lang="de-DE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0.00963</cdr:y>
    </cdr:from>
    <cdr:to>
      <cdr:x>0.20464</cdr:x>
      <cdr:y>0.16507</cdr:y>
    </cdr:to>
    <cdr:sp macro="" textlink="">
      <cdr:nvSpPr>
        <cdr:cNvPr id="4" name="Textfeld 11"/>
        <cdr:cNvSpPr txBox="1"/>
      </cdr:nvSpPr>
      <cdr:spPr>
        <a:xfrm xmlns:a="http://schemas.openxmlformats.org/drawingml/2006/main">
          <a:off x="0" y="17673"/>
          <a:ext cx="780978" cy="2853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r>
            <a:rPr lang="de-DE" sz="1400" dirty="0" smtClean="0"/>
            <a:t>Zukunft</a:t>
          </a:r>
          <a:endParaRPr lang="de-DE" sz="14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0.06218</cdr:y>
    </cdr:from>
    <cdr:to>
      <cdr:x>0.17356</cdr:x>
      <cdr:y>0.21762</cdr:y>
    </cdr:to>
    <cdr:sp macro="" textlink="">
      <cdr:nvSpPr>
        <cdr:cNvPr id="4" name="Textfeld 11"/>
        <cdr:cNvSpPr txBox="1"/>
      </cdr:nvSpPr>
      <cdr:spPr>
        <a:xfrm xmlns:a="http://schemas.openxmlformats.org/drawingml/2006/main">
          <a:off x="0" y="123116"/>
          <a:ext cx="662361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r>
            <a:rPr lang="de-DE" sz="1400" dirty="0" smtClean="0"/>
            <a:t>Heute</a:t>
          </a:r>
          <a:endParaRPr lang="de-DE" sz="14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0.00705</cdr:y>
    </cdr:from>
    <cdr:to>
      <cdr:x>0.20464</cdr:x>
      <cdr:y>0.16249</cdr:y>
    </cdr:to>
    <cdr:sp macro="" textlink="">
      <cdr:nvSpPr>
        <cdr:cNvPr id="4" name="Textfeld 11"/>
        <cdr:cNvSpPr txBox="1"/>
      </cdr:nvSpPr>
      <cdr:spPr>
        <a:xfrm xmlns:a="http://schemas.openxmlformats.org/drawingml/2006/main">
          <a:off x="0" y="12950"/>
          <a:ext cx="780978" cy="2853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de-DE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r>
            <a:rPr lang="de-DE" sz="1400" dirty="0" smtClean="0"/>
            <a:t>Zukunft</a:t>
          </a:r>
          <a:endParaRPr lang="de-DE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05C1C-1E3A-49E3-9443-447CCD07373F}" type="datetimeFigureOut">
              <a:rPr lang="de-DE" smtClean="0"/>
              <a:t>05.09.2011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04A15-969C-4B05-9B12-80F16EC9B2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4383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C752B43-47C2-425B-BF3D-A2B563CE2181}" type="slidenum">
              <a:rPr lang="de-DE" smtClean="0"/>
              <a:pPr/>
              <a:t>9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tags" Target="../tags/tag30.xml"/><Relationship Id="rId4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4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9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330E8F39-E340-4337-BEF9-F8BBE29707CB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40250" y="3208892"/>
            <a:ext cx="8064000" cy="648000"/>
          </a:xfrm>
        </p:spPr>
        <p:txBody>
          <a:bodyPr lIns="90000">
            <a:noAutofit/>
          </a:bodyPr>
          <a:lstStyle>
            <a:lvl1pPr marL="0" indent="0" algn="l">
              <a:spcBef>
                <a:spcPts val="336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39750" y="1982788"/>
            <a:ext cx="8064000" cy="864000"/>
          </a:xfrm>
        </p:spPr>
        <p:txBody>
          <a:bodyPr lIns="90000" tIns="46800" rIns="90000" bIns="46800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0250" y="4508500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Autor durch Klicken hinzufügen</a:t>
            </a:r>
            <a:endParaRPr lang="de-DE" dirty="0"/>
          </a:p>
        </p:txBody>
      </p:sp>
      <p:sp>
        <p:nvSpPr>
          <p:cNvPr id="6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39750" y="5732825"/>
            <a:ext cx="8064000" cy="360000"/>
          </a:xfrm>
        </p:spPr>
        <p:txBody>
          <a:bodyPr rIns="72000"/>
          <a:lstStyle>
            <a:lvl1pPr marL="180000" indent="-180000">
              <a:spcBef>
                <a:spcPts val="0"/>
              </a:spcBef>
              <a:spcAft>
                <a:spcPts val="833"/>
              </a:spcAft>
              <a:buNone/>
              <a:defRPr sz="1600" baseline="0"/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de-DE" dirty="0" smtClean="0"/>
              <a:t>Ort, Datum durch Klicken hinzufügen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7" name="Gerade Verbindung 6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20185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 und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 Verbindung 8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0"/>
            <p:custDataLst>
              <p:tags r:id="rId1"/>
            </p:custDataLst>
          </p:nvPr>
        </p:nvSpPr>
        <p:spPr>
          <a:xfrm>
            <a:off x="5397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8" name="Gerade Verbindung 7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Untertitel und 1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250" y="1987200"/>
            <a:ext cx="8064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ohne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1987200"/>
            <a:ext cx="3816000" cy="4104000"/>
          </a:xfrm>
          <a:noFill/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1987200"/>
            <a:ext cx="3816000" cy="4104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Gerade Verbindung 9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ohne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40100" y="2276475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noFill/>
        </p:spPr>
        <p:txBody>
          <a:bodyPr lIns="72000" tIns="46800" bIns="46800" anchor="ctr" anchorCtr="0"/>
          <a:lstStyle>
            <a:lvl1pPr marL="0" indent="0">
              <a:spcBef>
                <a:spcPts val="833"/>
              </a:spcBef>
              <a:buNone/>
              <a:defRPr sz="1600" b="1">
                <a:solidFill>
                  <a:schemeClr val="accent3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0" name="Inhaltsplatzhalter 18"/>
          <p:cNvSpPr>
            <a:spLocks noGrp="1"/>
          </p:cNvSpPr>
          <p:nvPr>
            <p:ph sz="quarter" idx="21"/>
            <p:custDataLst>
              <p:tags r:id="rId3"/>
            </p:custDataLst>
          </p:nvPr>
        </p:nvSpPr>
        <p:spPr>
          <a:xfrm>
            <a:off x="4788000" y="2275200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(mit Lini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1"/>
            </p:custDataLst>
          </p:nvPr>
        </p:nvSpPr>
        <p:spPr>
          <a:xfrm>
            <a:off x="538454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6" name="Titel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 hasCustomPrompt="1"/>
            <p:custDataLst>
              <p:tags r:id="rId2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 marL="0" indent="0">
              <a:spcBef>
                <a:spcPts val="833"/>
              </a:spcBef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8000" y="1985761"/>
            <a:ext cx="3816000" cy="288000"/>
          </a:xfrm>
          <a:noFill/>
        </p:spPr>
        <p:txBody>
          <a:bodyPr vert="horz" lIns="72000" tIns="46800" rIns="91440" bIns="46800" rtlCol="0" anchor="ctr" anchorCtr="0">
            <a:noAutofit/>
          </a:bodyPr>
          <a:lstStyle>
            <a:lvl1pPr marL="0" indent="0">
              <a:spcBef>
                <a:spcPts val="833"/>
              </a:spcBef>
              <a:buNone/>
              <a:defRPr lang="de-DE" sz="1600" b="1" kern="1200" dirty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0" lvl="0" indent="0" algn="l" defTabSz="914400" rtl="0" eaLnBrk="1" latinLnBrk="0" hangingPunct="1">
              <a:spcBef>
                <a:spcPts val="833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000" y="2276419"/>
            <a:ext cx="3816000" cy="3816000"/>
          </a:xfrm>
        </p:spPr>
        <p:txBody>
          <a:bodyPr/>
          <a:lstStyle>
            <a:lvl1pPr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4" name="Gerade Verbindung 13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>
            <a:off x="540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22"/>
          <p:cNvCxnSpPr/>
          <p:nvPr/>
        </p:nvCxnSpPr>
        <p:spPr>
          <a:xfrm>
            <a:off x="4788000" y="2275200"/>
            <a:ext cx="3816000" cy="0"/>
          </a:xfrm>
          <a:prstGeom prst="line">
            <a:avLst/>
          </a:prstGeom>
          <a:ln w="6350">
            <a:gradFill>
              <a:gsLst>
                <a:gs pos="10000">
                  <a:schemeClr val="accent3"/>
                </a:gs>
                <a:gs pos="0">
                  <a:schemeClr val="accent3">
                    <a:lumMod val="75000"/>
                    <a:lumOff val="25000"/>
                  </a:schemeClr>
                </a:gs>
                <a:gs pos="90000">
                  <a:schemeClr val="accent3"/>
                </a:gs>
                <a:gs pos="100000">
                  <a:schemeClr val="accent3">
                    <a:lumMod val="75000"/>
                    <a:lumOff val="25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nhalte mit Über- schrift mit Rah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6"/>
          <p:cNvSpPr>
            <a:spLocks noGrp="1"/>
          </p:cNvSpPr>
          <p:nvPr>
            <p:ph type="body" sz="quarter" idx="14" hasCustomPrompt="1"/>
            <p:custDataLst>
              <p:tags r:id="rId1"/>
            </p:custDataLst>
          </p:nvPr>
        </p:nvSpPr>
        <p:spPr>
          <a:xfrm>
            <a:off x="540000" y="1584000"/>
            <a:ext cx="8064000" cy="288000"/>
          </a:xfrm>
        </p:spPr>
        <p:txBody>
          <a:bodyPr lIns="0" tIns="0" rIns="0" bIns="0"/>
          <a:lstStyle>
            <a:lvl1pPr>
              <a:buNone/>
              <a:defRPr sz="1600">
                <a:solidFill>
                  <a:schemeClr val="tx1"/>
                </a:solidFill>
              </a:defRPr>
            </a:lvl1pPr>
            <a:lvl2pPr>
              <a:buNone/>
              <a:defRPr sz="1600">
                <a:solidFill>
                  <a:schemeClr val="tx1"/>
                </a:solidFill>
              </a:defRPr>
            </a:lvl2pPr>
            <a:lvl3pPr>
              <a:buNone/>
              <a:defRPr sz="1600">
                <a:solidFill>
                  <a:schemeClr val="tx1"/>
                </a:solidFill>
              </a:defRPr>
            </a:lvl3pPr>
            <a:lvl4pPr>
              <a:buNone/>
              <a:defRPr sz="1600">
                <a:solidFill>
                  <a:schemeClr val="tx1"/>
                </a:solidFill>
              </a:defRPr>
            </a:lvl4pPr>
            <a:lvl5pPr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 smtClean="0"/>
              <a:t>Untertitel durch Klicken hinzufügen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/>
        </p:nvCxnSpPr>
        <p:spPr>
          <a:xfrm>
            <a:off x="8604000" y="6678000"/>
            <a:ext cx="0" cy="180000"/>
          </a:xfrm>
          <a:prstGeom prst="line">
            <a:avLst/>
          </a:prstGeom>
          <a:ln w="635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platzhalter 17"/>
          <p:cNvSpPr>
            <a:spLocks noGrp="1"/>
          </p:cNvSpPr>
          <p:nvPr>
            <p:ph type="body" sz="quarter" idx="19" hasCustomPrompt="1"/>
          </p:nvPr>
        </p:nvSpPr>
        <p:spPr>
          <a:xfrm>
            <a:off x="5401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72000" tIns="46800" bIns="46800" anchor="ctr" anchorCtr="0"/>
          <a:lstStyle>
            <a:lvl1pPr>
              <a:buNone/>
              <a:defRPr sz="1600" b="1">
                <a:solidFill>
                  <a:schemeClr val="bg2"/>
                </a:solidFill>
              </a:defRPr>
            </a:lvl1pPr>
            <a:lvl2pPr>
              <a:buNone/>
              <a:defRPr>
                <a:solidFill>
                  <a:schemeClr val="accent3"/>
                </a:solidFill>
              </a:defRPr>
            </a:lvl2pPr>
            <a:lvl3pPr>
              <a:buNone/>
              <a:defRPr>
                <a:solidFill>
                  <a:schemeClr val="accent3"/>
                </a:solidFill>
              </a:defRPr>
            </a:lvl3pPr>
            <a:lvl4pPr>
              <a:buNone/>
              <a:defRPr>
                <a:solidFill>
                  <a:schemeClr val="accent3"/>
                </a:solidFill>
              </a:defRPr>
            </a:lvl4pPr>
            <a:lvl5pPr>
              <a:buNone/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6" hasCustomPrompt="1"/>
          </p:nvPr>
        </p:nvSpPr>
        <p:spPr>
          <a:xfrm>
            <a:off x="4787900" y="1988475"/>
            <a:ext cx="3816000" cy="288000"/>
          </a:xfr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72000" tIns="46800" rIns="91440" bIns="46800" rtlCol="0" anchor="ctr" anchorCtr="0">
            <a:noAutofit/>
          </a:bodyPr>
          <a:lstStyle>
            <a:lvl1pPr>
              <a:buNone/>
              <a:defRPr lang="de-DE" sz="1600" b="1" kern="120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 sz="1600">
                <a:solidFill>
                  <a:schemeClr val="accent3"/>
                </a:solidFill>
              </a:defRPr>
            </a:lvl2pPr>
            <a:lvl3pPr>
              <a:buNone/>
              <a:defRPr sz="1600">
                <a:solidFill>
                  <a:schemeClr val="accent3"/>
                </a:solidFill>
              </a:defRPr>
            </a:lvl3pPr>
            <a:lvl4pPr>
              <a:buNone/>
              <a:defRPr sz="1600">
                <a:solidFill>
                  <a:schemeClr val="accent3"/>
                </a:solidFill>
              </a:defRPr>
            </a:lvl4pPr>
            <a:lvl5pPr>
              <a:buNone/>
              <a:defRPr sz="1600">
                <a:solidFill>
                  <a:schemeClr val="accent3"/>
                </a:solidFill>
              </a:defRPr>
            </a:lvl5pPr>
          </a:lstStyle>
          <a:p>
            <a:pPr marL="180000" lvl="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None/>
              <a:tabLst/>
            </a:pPr>
            <a:r>
              <a:rPr lang="de-DE" dirty="0" smtClean="0"/>
              <a:t>Überschrift durch Klicken hinzufügen</a:t>
            </a:r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19" name="Inhaltsplatzhalter 18"/>
          <p:cNvSpPr>
            <a:spLocks noGrp="1"/>
          </p:cNvSpPr>
          <p:nvPr>
            <p:ph sz="quarter" idx="17"/>
            <p:custDataLst>
              <p:tags r:id="rId2"/>
            </p:custDataLst>
          </p:nvPr>
        </p:nvSpPr>
        <p:spPr>
          <a:xfrm>
            <a:off x="54010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21" name="Inhaltsplatzhalter 20"/>
          <p:cNvSpPr>
            <a:spLocks noGrp="1"/>
          </p:cNvSpPr>
          <p:nvPr>
            <p:ph sz="quarter" idx="18"/>
            <p:custDataLst>
              <p:tags r:id="rId3"/>
            </p:custDataLst>
          </p:nvPr>
        </p:nvSpPr>
        <p:spPr>
          <a:xfrm>
            <a:off x="4788250" y="2276475"/>
            <a:ext cx="3816000" cy="3816000"/>
          </a:xfr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/>
          <a:lstStyle>
            <a:lvl1pPr marL="18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1pPr>
            <a:lvl2pPr marL="36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2pPr>
            <a:lvl3pPr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3pPr>
            <a:lvl4pPr marL="72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4pPr>
            <a:lvl5pPr marL="900000" indent="-180000">
              <a:spcBef>
                <a:spcPts val="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tags" Target="../tags/tag21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ags" Target="../tags/tag20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tags" Target="../tags/tag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2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25" name="Foliennummernplatzhalter 24"/>
          <p:cNvSpPr>
            <a:spLocks noGrp="1"/>
          </p:cNvSpPr>
          <p:nvPr>
            <p:ph type="sldNum" sz="quarter" idx="4"/>
          </p:nvPr>
        </p:nvSpPr>
        <p:spPr>
          <a:xfrm>
            <a:off x="8604000" y="6652800"/>
            <a:ext cx="432000" cy="216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9BD17B0-3336-481F-B1B3-4F11337DDCF9}" type="slidenum">
              <a:rPr lang="de-DE" smtClean="0"/>
              <a:t>‹Nr.›</a:t>
            </a:fld>
            <a:endParaRPr lang="de-DE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6" name="Grafik 5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332438"/>
            <a:ext cx="1420131" cy="2986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3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 hidden="1"/>
          <p:cNvGrpSpPr/>
          <p:nvPr>
            <p:custDataLst>
              <p:tags r:id="rId12"/>
            </p:custDataLst>
          </p:nvPr>
        </p:nvGrpSpPr>
        <p:grpSpPr>
          <a:xfrm>
            <a:off x="0" y="0"/>
            <a:ext cx="9151200" cy="6865200"/>
            <a:chOff x="-3600" y="-3600"/>
            <a:chExt cx="9151200" cy="6865200"/>
          </a:xfrm>
        </p:grpSpPr>
        <p:cxnSp>
          <p:nvCxnSpPr>
            <p:cNvPr id="8" name="Gerade Verbindung 7" hidden="1"/>
            <p:cNvCxnSpPr/>
            <p:nvPr/>
          </p:nvCxnSpPr>
          <p:spPr>
            <a:xfrm>
              <a:off x="0" y="331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Gerade Verbindung 8" hidden="1"/>
            <p:cNvCxnSpPr/>
            <p:nvPr/>
          </p:nvCxnSpPr>
          <p:spPr>
            <a:xfrm>
              <a:off x="0" y="6192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Gerade Verbindung 9" hidden="1"/>
            <p:cNvCxnSpPr/>
            <p:nvPr/>
          </p:nvCxnSpPr>
          <p:spPr>
            <a:xfrm>
              <a:off x="-3600" y="198424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Gerade Verbindung 10" hidden="1"/>
            <p:cNvCxnSpPr/>
            <p:nvPr/>
          </p:nvCxnSpPr>
          <p:spPr>
            <a:xfrm>
              <a:off x="0" y="227647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 Verbindung 11" hidden="1"/>
            <p:cNvCxnSpPr/>
            <p:nvPr/>
          </p:nvCxnSpPr>
          <p:spPr>
            <a:xfrm>
              <a:off x="-3600" y="3857628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 hidden="1"/>
            <p:cNvCxnSpPr/>
            <p:nvPr/>
          </p:nvCxnSpPr>
          <p:spPr>
            <a:xfrm>
              <a:off x="-3600" y="4508500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 hidden="1"/>
            <p:cNvCxnSpPr/>
            <p:nvPr/>
          </p:nvCxnSpPr>
          <p:spPr>
            <a:xfrm>
              <a:off x="-3600" y="4221163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 Verbindung 14" hidden="1"/>
            <p:cNvCxnSpPr/>
            <p:nvPr/>
          </p:nvCxnSpPr>
          <p:spPr>
            <a:xfrm>
              <a:off x="0" y="6092825"/>
              <a:ext cx="9147600" cy="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 hidden="1"/>
            <p:cNvCxnSpPr/>
            <p:nvPr/>
          </p:nvCxnSpPr>
          <p:spPr>
            <a:xfrm>
              <a:off x="540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 hidden="1"/>
            <p:cNvCxnSpPr/>
            <p:nvPr/>
          </p:nvCxnSpPr>
          <p:spPr>
            <a:xfrm>
              <a:off x="4356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 hidden="1"/>
            <p:cNvCxnSpPr/>
            <p:nvPr/>
          </p:nvCxnSpPr>
          <p:spPr>
            <a:xfrm>
              <a:off x="4572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 hidden="1"/>
            <p:cNvCxnSpPr/>
            <p:nvPr/>
          </p:nvCxnSpPr>
          <p:spPr>
            <a:xfrm>
              <a:off x="4788000" y="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 hidden="1"/>
            <p:cNvCxnSpPr/>
            <p:nvPr/>
          </p:nvCxnSpPr>
          <p:spPr>
            <a:xfrm>
              <a:off x="8604250" y="-3600"/>
              <a:ext cx="0" cy="6861600"/>
            </a:xfrm>
            <a:prstGeom prst="line">
              <a:avLst/>
            </a:prstGeom>
            <a:ln w="3175">
              <a:solidFill>
                <a:schemeClr val="accent2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900000"/>
            <a:ext cx="8064000" cy="57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539750" y="1988825"/>
            <a:ext cx="8064000" cy="4104000"/>
          </a:xfrm>
          <a:prstGeom prst="rect">
            <a:avLst/>
          </a:prstGeom>
          <a:noFill/>
        </p:spPr>
        <p:txBody>
          <a:bodyPr vert="horz" lIns="72000" tIns="45720" rIns="91440" bIns="45720" rtlCol="0">
            <a:no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>
            <a:solidFill>
              <a:schemeClr val="accent6"/>
            </a:solidFill>
          </a:ln>
          <a:effectLst/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>
            <p:custDataLst>
              <p:tags r:id="rId14"/>
            </p:custDataLst>
          </p:nvPr>
        </p:nvSpPr>
        <p:spPr>
          <a:xfrm>
            <a:off x="540000" y="6423139"/>
            <a:ext cx="8064000" cy="24622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e-DE" sz="1000" dirty="0" smtClean="0"/>
              <a:t>Erstellt mit </a:t>
            </a:r>
            <a:r>
              <a:rPr lang="de-DE" sz="1000" dirty="0" err="1" smtClean="0"/>
              <a:t>QuickSlide</a:t>
            </a:r>
            <a:r>
              <a:rPr lang="de-DE" sz="1000" dirty="0" smtClean="0"/>
              <a:t> Professional - © </a:t>
            </a:r>
            <a:r>
              <a:rPr lang="de-DE" sz="1000" dirty="0" err="1" smtClean="0"/>
              <a:t>Strategy</a:t>
            </a:r>
            <a:r>
              <a:rPr lang="de-DE" sz="1000" dirty="0" smtClean="0"/>
              <a:t> </a:t>
            </a:r>
            <a:r>
              <a:rPr lang="de-DE" sz="1000" dirty="0" err="1" smtClean="0"/>
              <a:t>Compass</a:t>
            </a:r>
            <a:r>
              <a:rPr lang="de-DE" sz="1000" dirty="0" smtClean="0"/>
              <a:t> GmbH</a:t>
            </a:r>
            <a:endParaRPr lang="de-DE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Wingdings" pitchFamily="2" charset="2"/>
        <a:buChar char="§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spcBef>
          <a:spcPts val="0"/>
        </a:spcBef>
        <a:spcAft>
          <a:spcPts val="417"/>
        </a:spcAft>
        <a:buSzPct val="90000"/>
        <a:buFont typeface="Arial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84.xml"/><Relationship Id="rId4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85.xml"/><Relationship Id="rId4" Type="http://schemas.openxmlformats.org/officeDocument/2006/relationships/chart" Target="../charts/char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tags" Target="../tags/tag88.xml"/><Relationship Id="rId7" Type="http://schemas.openxmlformats.org/officeDocument/2006/relationships/tags" Target="../tags/tag92.xml"/><Relationship Id="rId2" Type="http://schemas.openxmlformats.org/officeDocument/2006/relationships/tags" Target="../tags/tag87.xml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" Type="http://schemas.openxmlformats.org/officeDocument/2006/relationships/tags" Target="../tags/tag8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tags" Target="../tags/tag95.xml"/><Relationship Id="rId7" Type="http://schemas.openxmlformats.org/officeDocument/2006/relationships/tags" Target="../tags/tag99.xml"/><Relationship Id="rId2" Type="http://schemas.openxmlformats.org/officeDocument/2006/relationships/tags" Target="../tags/tag94.xml"/><Relationship Id="rId1" Type="http://schemas.openxmlformats.org/officeDocument/2006/relationships/tags" Target="../tags/tag93.xml"/><Relationship Id="rId6" Type="http://schemas.openxmlformats.org/officeDocument/2006/relationships/tags" Target="../tags/tag98.xml"/><Relationship Id="rId5" Type="http://schemas.openxmlformats.org/officeDocument/2006/relationships/tags" Target="../tags/tag97.xml"/><Relationship Id="rId4" Type="http://schemas.openxmlformats.org/officeDocument/2006/relationships/tags" Target="../tags/tag9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7" Type="http://schemas.openxmlformats.org/officeDocument/2006/relationships/slideLayout" Target="../slideLayouts/slideLayout12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8.xml"/><Relationship Id="rId13" Type="http://schemas.openxmlformats.org/officeDocument/2006/relationships/tags" Target="../tags/tag63.xml"/><Relationship Id="rId3" Type="http://schemas.openxmlformats.org/officeDocument/2006/relationships/tags" Target="../tags/tag53.xml"/><Relationship Id="rId7" Type="http://schemas.openxmlformats.org/officeDocument/2006/relationships/tags" Target="../tags/tag57.xml"/><Relationship Id="rId12" Type="http://schemas.openxmlformats.org/officeDocument/2006/relationships/tags" Target="../tags/tag62.xml"/><Relationship Id="rId2" Type="http://schemas.openxmlformats.org/officeDocument/2006/relationships/tags" Target="../tags/tag52.xml"/><Relationship Id="rId16" Type="http://schemas.openxmlformats.org/officeDocument/2006/relationships/slideLayout" Target="../slideLayouts/slideLayout13.xml"/><Relationship Id="rId1" Type="http://schemas.openxmlformats.org/officeDocument/2006/relationships/tags" Target="../tags/tag51.xml"/><Relationship Id="rId6" Type="http://schemas.openxmlformats.org/officeDocument/2006/relationships/tags" Target="../tags/tag56.xml"/><Relationship Id="rId11" Type="http://schemas.openxmlformats.org/officeDocument/2006/relationships/tags" Target="../tags/tag61.xml"/><Relationship Id="rId5" Type="http://schemas.openxmlformats.org/officeDocument/2006/relationships/tags" Target="../tags/tag55.xml"/><Relationship Id="rId15" Type="http://schemas.openxmlformats.org/officeDocument/2006/relationships/tags" Target="../tags/tag65.xml"/><Relationship Id="rId10" Type="http://schemas.openxmlformats.org/officeDocument/2006/relationships/tags" Target="../tags/tag60.xml"/><Relationship Id="rId4" Type="http://schemas.openxmlformats.org/officeDocument/2006/relationships/tags" Target="../tags/tag54.xml"/><Relationship Id="rId9" Type="http://schemas.openxmlformats.org/officeDocument/2006/relationships/tags" Target="../tags/tag59.xml"/><Relationship Id="rId14" Type="http://schemas.openxmlformats.org/officeDocument/2006/relationships/tags" Target="../tags/tag6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tags" Target="../tags/tag68.xml"/><Relationship Id="rId7" Type="http://schemas.openxmlformats.org/officeDocument/2006/relationships/tags" Target="../tags/tag72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ags" Target="../tags/tag73.xml"/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7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t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Folienvorlagen</a:t>
            </a: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064000" cy="864000"/>
          </a:xfrm>
        </p:spPr>
        <p:txBody>
          <a:bodyPr/>
          <a:lstStyle/>
          <a:p>
            <a:r>
              <a:rPr lang="de-DE" dirty="0" smtClean="0"/>
              <a:t>Branchenanalyse	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040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Inhaltsplatzhalter 4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2939831659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 lIns="0"/>
          <a:lstStyle/>
          <a:p>
            <a:r>
              <a:rPr lang="de-DE" dirty="0" smtClean="0"/>
              <a:t>Entwicklung Kapazitäten [Einheit]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Kapazitäten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 lIns="0"/>
          <a:lstStyle/>
          <a:p>
            <a:r>
              <a:rPr lang="de-DE" dirty="0" smtClean="0"/>
              <a:t>Treiber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e-DE" dirty="0" smtClean="0"/>
              <a:t>Text</a:t>
            </a:r>
          </a:p>
          <a:p>
            <a:pPr lvl="1"/>
            <a:r>
              <a:rPr lang="de-DE" dirty="0" smtClean="0"/>
              <a:t>Text</a:t>
            </a:r>
          </a:p>
          <a:p>
            <a:pPr lvl="2"/>
            <a:r>
              <a:rPr lang="de-DE" dirty="0" smtClean="0"/>
              <a:t>Text</a:t>
            </a:r>
          </a:p>
          <a:p>
            <a:r>
              <a:rPr lang="de-DE" dirty="0" smtClean="0"/>
              <a:t>Text </a:t>
            </a:r>
            <a:r>
              <a:rPr lang="de-DE" dirty="0" err="1" smtClean="0"/>
              <a:t>Text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60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Treiber der </a:t>
            </a:r>
            <a:r>
              <a:rPr lang="de-DE" dirty="0" smtClean="0"/>
              <a:t>Kapazitätsentwicklung</a:t>
            </a:r>
            <a:endParaRPr lang="de-DE" dirty="0"/>
          </a:p>
        </p:txBody>
      </p:sp>
      <p:sp>
        <p:nvSpPr>
          <p:cNvPr id="17" name="Oval 27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619250" y="2492375"/>
            <a:ext cx="5976938" cy="3311525"/>
          </a:xfrm>
          <a:prstGeom prst="ellipse">
            <a:avLst/>
          </a:prstGeom>
          <a:noFill/>
          <a:ln>
            <a:headEnd/>
            <a:tailEnd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72000" tIns="46800" rIns="90000" bIns="46800" anchor="ctr"/>
          <a:lstStyle/>
          <a:p>
            <a:endParaRPr lang="de-DE"/>
          </a:p>
        </p:txBody>
      </p:sp>
      <p:sp>
        <p:nvSpPr>
          <p:cNvPr id="19" name="Rectangle 16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52488" y="3452812"/>
            <a:ext cx="2292350" cy="1251514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5720" rIns="91440" bIns="45720" anchor="t" anchorCtr="0">
            <a:noAutofit/>
          </a:bodyPr>
          <a:lstStyle/>
          <a:p>
            <a:pPr>
              <a:spcAft>
                <a:spcPts val="417"/>
              </a:spcAft>
              <a:buClr>
                <a:srgbClr val="000000"/>
              </a:buClr>
              <a:buSzPct val="90000"/>
            </a:pPr>
            <a:r>
              <a:rPr lang="de-DE" sz="1400" b="1" dirty="0">
                <a:solidFill>
                  <a:schemeClr val="tx1"/>
                </a:solidFill>
                <a:latin typeface="Arial"/>
              </a:rPr>
              <a:t>Vorwärtsintegration</a:t>
            </a:r>
            <a:br>
              <a:rPr lang="de-DE" sz="1400" b="1" dirty="0">
                <a:solidFill>
                  <a:schemeClr val="tx1"/>
                </a:solidFill>
                <a:latin typeface="Arial"/>
              </a:rPr>
            </a:br>
            <a:r>
              <a:rPr lang="de-DE" sz="1400" b="1" dirty="0">
                <a:solidFill>
                  <a:schemeClr val="tx1"/>
                </a:solidFill>
                <a:latin typeface="Arial"/>
              </a:rPr>
              <a:t>von Lieferanten</a:t>
            </a:r>
          </a:p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 dirty="0" smtClean="0">
                <a:solidFill>
                  <a:schemeClr val="tx1"/>
                </a:solidFill>
                <a:latin typeface="Arial"/>
              </a:rPr>
              <a:t>Text</a:t>
            </a:r>
          </a:p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 dirty="0" smtClean="0">
                <a:solidFill>
                  <a:schemeClr val="tx1"/>
                </a:solidFill>
                <a:latin typeface="Arial"/>
              </a:rPr>
              <a:t>Text</a:t>
            </a:r>
          </a:p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endParaRPr lang="de-DE" sz="1400" dirty="0" smtClean="0">
              <a:solidFill>
                <a:schemeClr val="tx1"/>
              </a:solidFill>
              <a:latin typeface="Arial"/>
            </a:endParaRPr>
          </a:p>
          <a:p>
            <a:pPr marL="182563" indent="-182563">
              <a:buFont typeface="Wingdings" pitchFamily="2" charset="2"/>
              <a:buNone/>
            </a:pPr>
            <a:endParaRPr lang="de-DE" sz="14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0" name="Rectangle 17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994400" y="3452812"/>
            <a:ext cx="2292350" cy="1251514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/>
          <a:lstStyle/>
          <a:p>
            <a:pPr marL="182563" indent="-182563">
              <a:buFont typeface="Wingdings" pitchFamily="2" charset="2"/>
              <a:buNone/>
            </a:pPr>
            <a:r>
              <a:rPr lang="de-DE" sz="1400" b="1" dirty="0">
                <a:solidFill>
                  <a:sysClr val="windowText" lastClr="000000"/>
                </a:solidFill>
              </a:rPr>
              <a:t>Rückwärtsintegration</a:t>
            </a:r>
            <a:br>
              <a:rPr lang="de-DE" sz="1400" b="1" dirty="0">
                <a:solidFill>
                  <a:sysClr val="windowText" lastClr="000000"/>
                </a:solidFill>
              </a:rPr>
            </a:br>
            <a:r>
              <a:rPr lang="de-DE" sz="1400" b="1" dirty="0">
                <a:solidFill>
                  <a:sysClr val="windowText" lastClr="000000"/>
                </a:solidFill>
              </a:rPr>
              <a:t>von Kunden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de-DE" sz="1400" dirty="0" smtClean="0">
                <a:solidFill>
                  <a:sysClr val="windowText" lastClr="000000"/>
                </a:solidFill>
              </a:rPr>
              <a:t>Text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de-DE" sz="1400" dirty="0" smtClean="0">
                <a:solidFill>
                  <a:sysClr val="windowText" lastClr="000000"/>
                </a:solidFill>
              </a:rPr>
              <a:t>Text</a:t>
            </a:r>
            <a:endParaRPr lang="de-DE" sz="1400" dirty="0">
              <a:solidFill>
                <a:sysClr val="windowText" lastClr="000000"/>
              </a:solidFill>
            </a:endParaRPr>
          </a:p>
          <a:p>
            <a:pPr marL="182563" indent="-182563">
              <a:buFont typeface="Wingdings" pitchFamily="2" charset="2"/>
              <a:buNone/>
            </a:pP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21" name="AutoShape 18"/>
          <p:cNvSpPr>
            <a:spLocks noChangeArrowheads="1"/>
          </p:cNvSpPr>
          <p:nvPr/>
        </p:nvSpPr>
        <p:spPr bwMode="auto">
          <a:xfrm rot="5400000">
            <a:off x="4429125" y="3151752"/>
            <a:ext cx="276225" cy="454025"/>
          </a:xfrm>
          <a:prstGeom prst="rightArrow">
            <a:avLst>
              <a:gd name="adj1" fmla="val 54546"/>
              <a:gd name="adj2" fmla="val 61495"/>
            </a:avLst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tIns="25200" bIns="18000" anchor="ctr"/>
          <a:lstStyle/>
          <a:p>
            <a:pPr algn="ctr"/>
            <a:endParaRPr lang="en-GB"/>
          </a:p>
        </p:txBody>
      </p:sp>
      <p:sp>
        <p:nvSpPr>
          <p:cNvPr id="22" name="Rectangle 19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421063" y="4811349"/>
            <a:ext cx="2292350" cy="1271952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/>
          <a:lstStyle/>
          <a:p>
            <a:r>
              <a:rPr lang="de-DE" sz="1400" b="1" dirty="0">
                <a:solidFill>
                  <a:sysClr val="windowText" lastClr="000000"/>
                </a:solidFill>
              </a:rPr>
              <a:t>Eintritt neuer Wettbewerber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de-DE" sz="1400" dirty="0" smtClean="0">
                <a:solidFill>
                  <a:sysClr val="windowText" lastClr="000000"/>
                </a:solidFill>
              </a:rPr>
              <a:t>Text</a:t>
            </a:r>
          </a:p>
          <a:p>
            <a:pPr marL="182563" indent="-182563">
              <a:buFont typeface="Wingdings" pitchFamily="2" charset="2"/>
              <a:buChar char="§"/>
            </a:pPr>
            <a:r>
              <a:rPr lang="de-DE" sz="1400" dirty="0" smtClean="0">
                <a:solidFill>
                  <a:sysClr val="windowText" lastClr="000000"/>
                </a:solidFill>
              </a:rPr>
              <a:t>Text</a:t>
            </a:r>
            <a:endParaRPr lang="de-DE" sz="1400" dirty="0">
              <a:solidFill>
                <a:sysClr val="windowText" lastClr="000000"/>
              </a:solidFill>
            </a:endParaRPr>
          </a:p>
        </p:txBody>
      </p:sp>
      <p:sp>
        <p:nvSpPr>
          <p:cNvPr id="23" name="Rectangle 20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421063" y="3548918"/>
            <a:ext cx="2292350" cy="98412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lIns="72000" anchor="ctr" anchorCtr="1"/>
          <a:lstStyle/>
          <a:p>
            <a:pPr marL="182563" indent="-182563" algn="ctr">
              <a:buFont typeface="Wingdings" pitchFamily="2" charset="2"/>
              <a:buNone/>
            </a:pPr>
            <a:r>
              <a:rPr lang="de-DE" b="1" dirty="0" smtClean="0">
                <a:solidFill>
                  <a:schemeClr val="bg1"/>
                </a:solidFill>
              </a:rPr>
              <a:t>Kapazitäts-entwicklung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4" name="AutoShape 21"/>
          <p:cNvSpPr>
            <a:spLocks noChangeArrowheads="1"/>
          </p:cNvSpPr>
          <p:nvPr/>
        </p:nvSpPr>
        <p:spPr bwMode="auto">
          <a:xfrm rot="16200000" flipV="1">
            <a:off x="4432300" y="4446223"/>
            <a:ext cx="276225" cy="454025"/>
          </a:xfrm>
          <a:prstGeom prst="rightArrow">
            <a:avLst>
              <a:gd name="adj1" fmla="val 54546"/>
              <a:gd name="adj2" fmla="val 61495"/>
            </a:avLst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tIns="25200" bIns="18000" anchor="ctr"/>
          <a:lstStyle/>
          <a:p>
            <a:pPr algn="ctr"/>
            <a:endParaRPr lang="en-GB"/>
          </a:p>
        </p:txBody>
      </p:sp>
      <p:sp>
        <p:nvSpPr>
          <p:cNvPr id="25" name="AutoShape 22"/>
          <p:cNvSpPr>
            <a:spLocks noChangeArrowheads="1"/>
          </p:cNvSpPr>
          <p:nvPr/>
        </p:nvSpPr>
        <p:spPr bwMode="auto">
          <a:xfrm>
            <a:off x="3146425" y="3811588"/>
            <a:ext cx="276225" cy="454025"/>
          </a:xfrm>
          <a:prstGeom prst="rightArrow">
            <a:avLst>
              <a:gd name="adj1" fmla="val 54546"/>
              <a:gd name="adj2" fmla="val 61495"/>
            </a:avLst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tIns="25200" bIns="18000" anchor="ctr"/>
          <a:lstStyle/>
          <a:p>
            <a:pPr algn="ctr"/>
            <a:endParaRPr lang="en-GB"/>
          </a:p>
        </p:txBody>
      </p:sp>
      <p:sp>
        <p:nvSpPr>
          <p:cNvPr id="26" name="AutoShape 23"/>
          <p:cNvSpPr>
            <a:spLocks noChangeArrowheads="1"/>
          </p:cNvSpPr>
          <p:nvPr/>
        </p:nvSpPr>
        <p:spPr bwMode="auto">
          <a:xfrm flipH="1">
            <a:off x="5716588" y="3811588"/>
            <a:ext cx="276225" cy="454025"/>
          </a:xfrm>
          <a:prstGeom prst="rightArrow">
            <a:avLst>
              <a:gd name="adj1" fmla="val 54546"/>
              <a:gd name="adj2" fmla="val 61495"/>
            </a:avLst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tIns="25200" bIns="18000" anchor="ctr"/>
          <a:lstStyle/>
          <a:p>
            <a:pPr algn="ctr"/>
            <a:endParaRPr lang="en-GB"/>
          </a:p>
        </p:txBody>
      </p:sp>
      <p:sp>
        <p:nvSpPr>
          <p:cNvPr id="27" name="Rectangle 24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3421063" y="1989138"/>
            <a:ext cx="2292350" cy="1251514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72000" tIns="45720" rIns="91440" bIns="45720" anchor="t" anchorCtr="0">
            <a:noAutofit/>
          </a:bodyPr>
          <a:lstStyle/>
          <a:p>
            <a:pPr>
              <a:spcAft>
                <a:spcPts val="417"/>
              </a:spcAft>
              <a:buClr>
                <a:srgbClr val="000000"/>
              </a:buClr>
              <a:buSzPct val="90000"/>
            </a:pPr>
            <a:r>
              <a:rPr lang="de-DE" sz="1400" b="1" dirty="0">
                <a:solidFill>
                  <a:schemeClr val="tx1"/>
                </a:solidFill>
                <a:latin typeface="Arial"/>
              </a:rPr>
              <a:t>Expansion etablierter Wettbewerber</a:t>
            </a:r>
          </a:p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 dirty="0" smtClean="0">
                <a:solidFill>
                  <a:schemeClr val="tx1"/>
                </a:solidFill>
                <a:latin typeface="Arial"/>
              </a:rPr>
              <a:t>Text</a:t>
            </a:r>
          </a:p>
          <a:p>
            <a:pPr marL="180000" indent="-180000">
              <a:spcAft>
                <a:spcPts val="417"/>
              </a:spcAft>
              <a:buClr>
                <a:srgbClr val="000000"/>
              </a:buClr>
              <a:buSzPct val="90000"/>
              <a:buFont typeface="Wingdings"/>
              <a:buChar char="§"/>
            </a:pPr>
            <a:r>
              <a:rPr lang="de-DE" sz="1400" dirty="0" smtClean="0">
                <a:solidFill>
                  <a:schemeClr val="tx1"/>
                </a:solidFill>
                <a:latin typeface="Arial"/>
              </a:rPr>
              <a:t>Text</a:t>
            </a:r>
          </a:p>
          <a:p>
            <a:pPr marL="182563" indent="-182563">
              <a:buFont typeface="Wingdings" pitchFamily="2" charset="2"/>
              <a:buNone/>
            </a:pPr>
            <a:endParaRPr lang="de-DE" sz="1400" dirty="0">
              <a:solidFill>
                <a:schemeClr val="tx1"/>
              </a:solidFill>
              <a:latin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172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3083253240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 lIns="0"/>
          <a:lstStyle/>
          <a:p>
            <a:r>
              <a:rPr lang="de-DE" dirty="0" smtClean="0"/>
              <a:t>Entwicklung Außenhandel [Einheit]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Außenhandel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 lIns="0"/>
          <a:lstStyle/>
          <a:p>
            <a:r>
              <a:rPr lang="de-DE" dirty="0" smtClean="0"/>
              <a:t>Treiber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e-DE" dirty="0" smtClean="0"/>
              <a:t>Text</a:t>
            </a:r>
          </a:p>
          <a:p>
            <a:pPr lvl="1"/>
            <a:r>
              <a:rPr lang="de-DE" dirty="0" smtClean="0"/>
              <a:t>Text</a:t>
            </a:r>
          </a:p>
          <a:p>
            <a:pPr lvl="2"/>
            <a:r>
              <a:rPr lang="de-DE" dirty="0" smtClean="0"/>
              <a:t>Text</a:t>
            </a:r>
          </a:p>
          <a:p>
            <a:r>
              <a:rPr lang="de-DE" dirty="0" smtClean="0"/>
              <a:t>Text </a:t>
            </a:r>
            <a:r>
              <a:rPr lang="de-DE" dirty="0" err="1" smtClean="0"/>
              <a:t>Text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179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1398495978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 lIns="0"/>
          <a:lstStyle/>
          <a:p>
            <a:r>
              <a:rPr lang="de-DE" dirty="0"/>
              <a:t>Entwicklung Profitabilität [Einheit]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Profitabilität historisch</a:t>
            </a:r>
          </a:p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 lIns="0"/>
          <a:lstStyle/>
          <a:p>
            <a:r>
              <a:rPr lang="de-DE" dirty="0" smtClean="0"/>
              <a:t>Treiber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e-DE" dirty="0" smtClean="0"/>
              <a:t>Text</a:t>
            </a:r>
          </a:p>
          <a:p>
            <a:pPr lvl="1"/>
            <a:r>
              <a:rPr lang="de-DE" dirty="0" smtClean="0"/>
              <a:t>Text</a:t>
            </a:r>
          </a:p>
          <a:p>
            <a:pPr lvl="2"/>
            <a:r>
              <a:rPr lang="de-DE" dirty="0" smtClean="0"/>
              <a:t>Text</a:t>
            </a:r>
          </a:p>
          <a:p>
            <a:r>
              <a:rPr lang="de-DE" dirty="0" smtClean="0"/>
              <a:t>Text </a:t>
            </a:r>
            <a:r>
              <a:rPr lang="de-DE" dirty="0" err="1" smtClean="0"/>
              <a:t>Text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98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287398891"/>
              </p:ext>
            </p:extLst>
          </p:nvPr>
        </p:nvGraphicFramePr>
        <p:xfrm>
          <a:off x="539552" y="2204864"/>
          <a:ext cx="3816350" cy="18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 lIns="0"/>
          <a:lstStyle/>
          <a:p>
            <a:r>
              <a:rPr lang="de-DE" dirty="0"/>
              <a:t>Umsatzkonzentration bei Kunden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Verhandlungsmacht der Kunden</a:t>
            </a:r>
          </a:p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 lIns="0"/>
          <a:lstStyle/>
          <a:p>
            <a:r>
              <a:rPr lang="de-DE" dirty="0" smtClean="0"/>
              <a:t>Treiber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e-DE" dirty="0"/>
              <a:t>z.B. Kontraktvolumina</a:t>
            </a:r>
          </a:p>
          <a:p>
            <a:r>
              <a:rPr lang="de-DE" dirty="0"/>
              <a:t>z.B. Preissensitivität</a:t>
            </a:r>
          </a:p>
          <a:p>
            <a:r>
              <a:rPr lang="de-DE" dirty="0"/>
              <a:t>z.B. Kosten eines Lieferantenwechsels</a:t>
            </a:r>
          </a:p>
          <a:p>
            <a:r>
              <a:rPr lang="de-DE" dirty="0"/>
              <a:t>z.B. Technologie</a:t>
            </a:r>
          </a:p>
          <a:p>
            <a:r>
              <a:rPr lang="de-DE" dirty="0"/>
              <a:t>z.B. Anteil des Produkts an den Gesamtkosten der Kunden (bei Produkten für die Weiterverarbeitung)</a:t>
            </a:r>
          </a:p>
          <a:p>
            <a:r>
              <a:rPr lang="de-DE" dirty="0"/>
              <a:t>z.B. Konsolidierungstrend in der Abnehmerbranche</a:t>
            </a:r>
          </a:p>
          <a:p>
            <a:r>
              <a:rPr lang="de-DE" dirty="0"/>
              <a:t>z.B. Veränderungen der Wertschöpfungs-tiefe bei den Abnehmern</a:t>
            </a:r>
          </a:p>
        </p:txBody>
      </p:sp>
      <p:graphicFrame>
        <p:nvGraphicFramePr>
          <p:cNvPr id="15" name="Inhalts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8094872"/>
              </p:ext>
            </p:extLst>
          </p:nvPr>
        </p:nvGraphicFramePr>
        <p:xfrm>
          <a:off x="539552" y="4221088"/>
          <a:ext cx="3816350" cy="1835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 Box 4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71800" y="3861048"/>
            <a:ext cx="1676400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0" dirty="0"/>
              <a:t>Anteil der 5 größten Kunden am Branchenumsatz</a:t>
            </a:r>
          </a:p>
        </p:txBody>
      </p:sp>
    </p:spTree>
    <p:extLst>
      <p:ext uri="{BB962C8B-B14F-4D97-AF65-F5344CB8AC3E}">
        <p14:creationId xmlns:p14="http://schemas.microsoft.com/office/powerpoint/2010/main" val="294161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395765844"/>
              </p:ext>
            </p:extLst>
          </p:nvPr>
        </p:nvGraphicFramePr>
        <p:xfrm>
          <a:off x="539552" y="2204864"/>
          <a:ext cx="3816350" cy="18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 lIns="0"/>
          <a:lstStyle/>
          <a:p>
            <a:r>
              <a:rPr lang="de-DE" dirty="0"/>
              <a:t>Umsatzkonzentration bei </a:t>
            </a:r>
            <a:r>
              <a:rPr lang="de-DE" dirty="0" smtClean="0"/>
              <a:t>Lieferanten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Verhandlungsmacht </a:t>
            </a:r>
            <a:r>
              <a:rPr lang="de-DE" dirty="0" smtClean="0"/>
              <a:t>der Lieferanten</a:t>
            </a:r>
            <a:endParaRPr lang="de-DE" dirty="0"/>
          </a:p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 lIns="0"/>
          <a:lstStyle/>
          <a:p>
            <a:r>
              <a:rPr lang="de-DE" dirty="0" smtClean="0"/>
              <a:t>Treiber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e-DE" dirty="0"/>
              <a:t>z.B. Kontraktvolumina</a:t>
            </a:r>
          </a:p>
          <a:p>
            <a:r>
              <a:rPr lang="de-DE" dirty="0"/>
              <a:t>z.B. Preissensitivität</a:t>
            </a:r>
          </a:p>
          <a:p>
            <a:r>
              <a:rPr lang="de-DE" dirty="0"/>
              <a:t>z.B. Ausmaß des Customizing (Anpassung der Produktion etc. an Wünsche der jeweiligen Kunden)</a:t>
            </a:r>
          </a:p>
          <a:p>
            <a:r>
              <a:rPr lang="de-DE" dirty="0"/>
              <a:t>z.B. Technologie</a:t>
            </a:r>
          </a:p>
          <a:p>
            <a:r>
              <a:rPr lang="de-DE" dirty="0"/>
              <a:t>z.B. Anteil der Einkäufe der Branche am Gesamtabsatz der Lieferanten</a:t>
            </a:r>
          </a:p>
          <a:p>
            <a:r>
              <a:rPr lang="de-DE" dirty="0"/>
              <a:t>z.B. Konsolidierungstrend in der Lieferantenbranche</a:t>
            </a:r>
          </a:p>
          <a:p>
            <a:r>
              <a:rPr lang="de-DE" dirty="0"/>
              <a:t>z.B. Veränderungen der Wertschöpfungs-tiefe bei den Lieferanten</a:t>
            </a:r>
          </a:p>
        </p:txBody>
      </p:sp>
      <p:graphicFrame>
        <p:nvGraphicFramePr>
          <p:cNvPr id="15" name="Inhalts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8297711"/>
              </p:ext>
            </p:extLst>
          </p:nvPr>
        </p:nvGraphicFramePr>
        <p:xfrm>
          <a:off x="539552" y="4221088"/>
          <a:ext cx="3816350" cy="1835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 Box 49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2771800" y="3861048"/>
            <a:ext cx="1676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de-DE" b="0" dirty="0"/>
              <a:t>Anteil der 5 größten </a:t>
            </a:r>
            <a:r>
              <a:rPr lang="de-DE" b="0" dirty="0" smtClean="0"/>
              <a:t>Lieferanten </a:t>
            </a:r>
            <a:r>
              <a:rPr lang="de-DE" b="0" dirty="0"/>
              <a:t>am Branchenumsatz</a:t>
            </a:r>
          </a:p>
        </p:txBody>
      </p:sp>
    </p:spTree>
    <p:extLst>
      <p:ext uri="{BB962C8B-B14F-4D97-AF65-F5344CB8AC3E}">
        <p14:creationId xmlns:p14="http://schemas.microsoft.com/office/powerpoint/2010/main" val="309396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801110696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 lIns="0"/>
          <a:lstStyle/>
          <a:p>
            <a:r>
              <a:rPr lang="de-DE" dirty="0"/>
              <a:t>Entwicklung Profitabilität [Einheit]</a:t>
            </a:r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Entwicklung der Profitabilität</a:t>
            </a:r>
          </a:p>
          <a:p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 lIns="0"/>
          <a:lstStyle/>
          <a:p>
            <a:r>
              <a:rPr lang="de-DE" dirty="0" smtClean="0"/>
              <a:t>Treiber</a:t>
            </a:r>
            <a:endParaRPr lang="de-DE" dirty="0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e-DE" dirty="0"/>
              <a:t>Entwicklung der Auslastung der Branche</a:t>
            </a:r>
          </a:p>
          <a:p>
            <a:r>
              <a:rPr lang="de-DE" dirty="0"/>
              <a:t>Entwicklung der Verhandlungsmacht von Kunden und Lieferanten</a:t>
            </a:r>
          </a:p>
          <a:p>
            <a:r>
              <a:rPr lang="de-DE" dirty="0"/>
              <a:t>Entwicklung der Preise von </a:t>
            </a:r>
            <a:r>
              <a:rPr lang="de-DE" dirty="0" err="1"/>
              <a:t>Substitutsprodukten</a:t>
            </a:r>
            <a:endParaRPr lang="de-DE" dirty="0"/>
          </a:p>
          <a:p>
            <a:r>
              <a:rPr lang="de-DE" dirty="0"/>
              <a:t>Weitere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8689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>
                <a:solidFill>
                  <a:schemeClr val="accent1"/>
                </a:solidFill>
              </a:rPr>
              <a:t>Executive Summary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Branchenanalyse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1. Analyse der Branche in Region 1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/>
              <a:t>	2. Analyse der Branche in Region 2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3. Analyse der Branche in Region 3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endParaRPr lang="de-DE" sz="2000" dirty="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450850" y="2432230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8" name="Line 8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069975" y="3082417"/>
            <a:ext cx="0" cy="268224"/>
          </a:xfrm>
          <a:prstGeom prst="line">
            <a:avLst/>
          </a:prstGeom>
          <a:ln w="3810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9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40000" y="368292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Analog zu Region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8474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>
                <a:solidFill>
                  <a:schemeClr val="accent1"/>
                </a:solidFill>
              </a:rPr>
              <a:t>Executive Summary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Branchenanalyse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1. Analyse der Branche in Region 1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2. Analyse der Branche in Region 2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/>
              <a:t>	3. Analyse der Branche in Region 3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endParaRPr lang="de-DE" sz="2000" dirty="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450850" y="2432230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8" name="Line 8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069975" y="3350641"/>
            <a:ext cx="0" cy="268224"/>
          </a:xfrm>
          <a:prstGeom prst="line">
            <a:avLst/>
          </a:prstGeom>
          <a:ln w="3810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9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40000" y="368292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Executive Summary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Branchenanalyse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/>
              <a:t>	1. Analyse der Branche in Region 1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/>
              <a:t>	2. Analyse der Branche in Region 2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/>
              <a:t>	3. Analyse der Branche in Region 3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endParaRPr lang="de-DE" sz="2000" dirty="0"/>
          </a:p>
        </p:txBody>
      </p:sp>
      <p:sp>
        <p:nvSpPr>
          <p:cNvPr id="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368292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Analog zu Region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557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>
                <a:solidFill>
                  <a:schemeClr val="accent1"/>
                </a:solidFill>
              </a:rPr>
              <a:t>Executive Summary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1"/>
                </a:solidFill>
              </a:rPr>
              <a:t>Branchenanalyse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1. Analyse der Branche in Region 1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2. Analyse der Branche in Region 2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3. Analyse der Branche in Region 3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endParaRPr lang="de-DE" sz="2000" dirty="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368292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8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450850" y="3682926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Executive Summary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1"/>
                </a:solidFill>
              </a:rPr>
              <a:t>Branchenanalyse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1. Analyse der Branche in Region 1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2. Analyse der Branche in Region 2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3. Analyse der Branche in Region 3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endParaRPr lang="de-DE" sz="2000" dirty="0"/>
          </a:p>
        </p:txBody>
      </p:sp>
      <p:sp>
        <p:nvSpPr>
          <p:cNvPr id="5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450850" y="1986206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7" name="Rectangle 5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8" name="Rectangle 5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540000" y="368292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Branche in Region 1 und 2 sind attraktiv, in Region 3 nicht	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err="1" smtClean="0"/>
              <a:t>Excecutive</a:t>
            </a:r>
            <a:r>
              <a:rPr lang="de-DE" dirty="0" smtClean="0"/>
              <a:t> Summary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r>
              <a:rPr lang="de-DE" dirty="0" smtClean="0"/>
              <a:t>Text</a:t>
            </a:r>
          </a:p>
          <a:p>
            <a:r>
              <a:rPr lang="de-DE" dirty="0" smtClean="0"/>
              <a:t>Text</a:t>
            </a:r>
          </a:p>
          <a:p>
            <a:r>
              <a:rPr lang="de-DE" dirty="0" smtClean="0"/>
              <a:t>Text</a:t>
            </a:r>
          </a:p>
          <a:p>
            <a:pPr lvl="1"/>
            <a:r>
              <a:rPr lang="de-DE" dirty="0" smtClean="0"/>
              <a:t>Text</a:t>
            </a:r>
          </a:p>
          <a:p>
            <a:pPr lvl="2"/>
            <a:r>
              <a:rPr lang="de-DE" dirty="0" smtClean="0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34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Branche in Region 1 und 2 sind attraktiv, in Region 3 nicht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Executive Summary</a:t>
            </a:r>
            <a:endParaRPr lang="de-DE" dirty="0"/>
          </a:p>
        </p:txBody>
      </p:sp>
      <p:graphicFrame>
        <p:nvGraphicFramePr>
          <p:cNvPr id="5" name="Group 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20892"/>
              </p:ext>
            </p:extLst>
          </p:nvPr>
        </p:nvGraphicFramePr>
        <p:xfrm>
          <a:off x="539552" y="1988839"/>
          <a:ext cx="8061323" cy="4104455"/>
        </p:xfrm>
        <a:graphic>
          <a:graphicData uri="http://schemas.openxmlformats.org/drawingml/2006/table">
            <a:tbl>
              <a:tblPr>
                <a:effectLst>
                  <a:outerShdw blurRad="44450" dist="22860" dir="5400000" algn="ctr" rotWithShape="0">
                    <a:schemeClr val="tx1">
                      <a:alpha val="35000"/>
                    </a:schemeClr>
                  </a:outerShdw>
                </a:effectLst>
              </a:tblPr>
              <a:tblGrid>
                <a:gridCol w="1851025"/>
                <a:gridCol w="1373188"/>
                <a:gridCol w="806185"/>
                <a:gridCol w="806185"/>
                <a:gridCol w="806185"/>
                <a:gridCol w="806185"/>
                <a:gridCol w="806185"/>
                <a:gridCol w="806185"/>
              </a:tblGrid>
              <a:tr h="8330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Kriterien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Gewicht [%]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Region 1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Region 2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Region 3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744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Nachfragevolumen heute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25 %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Mio. t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Mio. t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Mio. t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9453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Wachstum Nachfragevolumen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25 %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+3% p.a.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+5% p.a.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-1% p.a.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48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Zukünftige Profitabilität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50 %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 Euro/t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 Euro/t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10Euro/t</a:t>
                      </a: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36336">
                <a:tc grid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Branchenattraktivität gesamt</a:t>
                      </a:r>
                      <a:r>
                        <a:rPr kumimoji="0" 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54000" marR="54000" marT="46800" marB="46800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Tx/>
                        <a:buSzPct val="90000"/>
                        <a:buFont typeface="Arial" charset="0"/>
                        <a:buNone/>
                        <a:tabLst/>
                      </a:pPr>
                      <a:endParaRPr kumimoji="0" lang="de-DE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54000" marR="54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2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" name="Group 18"/>
          <p:cNvGrpSpPr>
            <a:grpSpLocks/>
          </p:cNvGrpSpPr>
          <p:nvPr>
            <p:custDataLst>
              <p:tags r:id="rId2"/>
            </p:custDataLst>
          </p:nvPr>
        </p:nvGrpSpPr>
        <p:grpSpPr bwMode="auto">
          <a:xfrm>
            <a:off x="4858445" y="3144769"/>
            <a:ext cx="255587" cy="254000"/>
            <a:chOff x="3606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7" name="Arc 19"/>
            <p:cNvSpPr>
              <a:spLocks/>
            </p:cNvSpPr>
            <p:nvPr/>
          </p:nvSpPr>
          <p:spPr bwMode="auto">
            <a:xfrm>
              <a:off x="3606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" name="Oval 20"/>
            <p:cNvSpPr>
              <a:spLocks noChangeArrowheads="1"/>
            </p:cNvSpPr>
            <p:nvPr/>
          </p:nvSpPr>
          <p:spPr bwMode="auto">
            <a:xfrm>
              <a:off x="360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" name="Group 1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4856468" y="3933056"/>
            <a:ext cx="255587" cy="254000"/>
            <a:chOff x="3606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0" name="Arc 19"/>
            <p:cNvSpPr>
              <a:spLocks/>
            </p:cNvSpPr>
            <p:nvPr/>
          </p:nvSpPr>
          <p:spPr bwMode="auto">
            <a:xfrm>
              <a:off x="3606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1" name="Oval 20"/>
            <p:cNvSpPr>
              <a:spLocks noChangeArrowheads="1"/>
            </p:cNvSpPr>
            <p:nvPr/>
          </p:nvSpPr>
          <p:spPr bwMode="auto">
            <a:xfrm>
              <a:off x="360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31" name="Oval 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854881" y="4725144"/>
            <a:ext cx="255587" cy="254000"/>
          </a:xfrm>
          <a:prstGeom prst="ellipse">
            <a:avLst/>
          </a:prstGeom>
          <a:noFill/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32" name="Oval 2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6406999" y="3933056"/>
            <a:ext cx="255587" cy="254000"/>
          </a:xfrm>
          <a:prstGeom prst="ellipse">
            <a:avLst/>
          </a:prstGeom>
          <a:noFill/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37" name="Group 6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6406998" y="3144769"/>
            <a:ext cx="255587" cy="254000"/>
            <a:chOff x="174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38" name="Arc 7"/>
            <p:cNvSpPr>
              <a:spLocks/>
            </p:cNvSpPr>
            <p:nvPr/>
          </p:nvSpPr>
          <p:spPr bwMode="auto">
            <a:xfrm>
              <a:off x="1826" y="1776"/>
              <a:ext cx="80" cy="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39" name="Oval 8"/>
            <p:cNvSpPr>
              <a:spLocks noChangeArrowheads="1"/>
            </p:cNvSpPr>
            <p:nvPr/>
          </p:nvSpPr>
          <p:spPr bwMode="auto">
            <a:xfrm>
              <a:off x="174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59" name="Group 18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6448691" y="4725144"/>
            <a:ext cx="255587" cy="254000"/>
            <a:chOff x="3606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0" name="Arc 19"/>
            <p:cNvSpPr>
              <a:spLocks/>
            </p:cNvSpPr>
            <p:nvPr/>
          </p:nvSpPr>
          <p:spPr bwMode="auto">
            <a:xfrm>
              <a:off x="3606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61" name="Oval 20"/>
            <p:cNvSpPr>
              <a:spLocks noChangeArrowheads="1"/>
            </p:cNvSpPr>
            <p:nvPr/>
          </p:nvSpPr>
          <p:spPr bwMode="auto">
            <a:xfrm>
              <a:off x="360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68" name="Group 12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8028384" y="3144769"/>
            <a:ext cx="255587" cy="254000"/>
            <a:chOff x="242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9" name="Arc 13"/>
            <p:cNvSpPr>
              <a:spLocks/>
            </p:cNvSpPr>
            <p:nvPr/>
          </p:nvSpPr>
          <p:spPr bwMode="auto">
            <a:xfrm>
              <a:off x="2506" y="1776"/>
              <a:ext cx="80" cy="16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70" name="Oval 14"/>
            <p:cNvSpPr>
              <a:spLocks noChangeArrowheads="1"/>
            </p:cNvSpPr>
            <p:nvPr/>
          </p:nvSpPr>
          <p:spPr bwMode="auto">
            <a:xfrm>
              <a:off x="242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71" name="Oval 2"/>
          <p:cNvSpPr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8028383" y="3933056"/>
            <a:ext cx="255587" cy="254000"/>
          </a:xfrm>
          <a:prstGeom prst="ellipse">
            <a:avLst/>
          </a:prstGeom>
          <a:noFill/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sp>
        <p:nvSpPr>
          <p:cNvPr id="72" name="Oval 2"/>
          <p:cNvSpPr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8092281" y="4724420"/>
            <a:ext cx="255587" cy="254000"/>
          </a:xfrm>
          <a:prstGeom prst="ellipse">
            <a:avLst/>
          </a:prstGeom>
          <a:noFill/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grpSp>
        <p:nvGrpSpPr>
          <p:cNvPr id="82" name="Group 21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4427984" y="5517232"/>
            <a:ext cx="255587" cy="254000"/>
            <a:chOff x="3969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3" name="Arc 22"/>
            <p:cNvSpPr>
              <a:spLocks/>
            </p:cNvSpPr>
            <p:nvPr/>
          </p:nvSpPr>
          <p:spPr bwMode="auto">
            <a:xfrm>
              <a:off x="3969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6326 w 43200"/>
                <a:gd name="T3" fmla="*/ 632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871"/>
                    <a:pt x="2275" y="10377"/>
                    <a:pt x="6326" y="6326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871"/>
                    <a:pt x="2275" y="10377"/>
                    <a:pt x="6326" y="632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4" name="Oval 23"/>
            <p:cNvSpPr>
              <a:spLocks noChangeArrowheads="1"/>
            </p:cNvSpPr>
            <p:nvPr/>
          </p:nvSpPr>
          <p:spPr bwMode="auto">
            <a:xfrm>
              <a:off x="3969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85" name="Group 15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6012160" y="5517232"/>
            <a:ext cx="255587" cy="254000"/>
            <a:chOff x="2789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86" name="Arc 16"/>
            <p:cNvSpPr>
              <a:spLocks/>
            </p:cNvSpPr>
            <p:nvPr/>
          </p:nvSpPr>
          <p:spPr bwMode="auto">
            <a:xfrm>
              <a:off x="2813" y="1776"/>
              <a:ext cx="137" cy="160"/>
            </a:xfrm>
            <a:custGeom>
              <a:avLst/>
              <a:gdLst>
                <a:gd name="G0" fmla="+- 15274 0 0"/>
                <a:gd name="G1" fmla="+- 21600 0 0"/>
                <a:gd name="G2" fmla="+- 21600 0 0"/>
                <a:gd name="T0" fmla="*/ 15274 w 36874"/>
                <a:gd name="T1" fmla="*/ 0 h 43200"/>
                <a:gd name="T2" fmla="*/ 0 w 36874"/>
                <a:gd name="T3" fmla="*/ 36874 h 43200"/>
                <a:gd name="T4" fmla="*/ 15274 w 36874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874" h="43200" fill="none" extrusionOk="0">
                  <a:moveTo>
                    <a:pt x="15273" y="0"/>
                  </a:moveTo>
                  <a:cubicBezTo>
                    <a:pt x="27203" y="0"/>
                    <a:pt x="36874" y="9670"/>
                    <a:pt x="36874" y="21600"/>
                  </a:cubicBezTo>
                  <a:cubicBezTo>
                    <a:pt x="36874" y="33529"/>
                    <a:pt x="27203" y="43200"/>
                    <a:pt x="15274" y="43200"/>
                  </a:cubicBezTo>
                  <a:cubicBezTo>
                    <a:pt x="9545" y="43200"/>
                    <a:pt x="4051" y="40924"/>
                    <a:pt x="0" y="36873"/>
                  </a:cubicBezTo>
                </a:path>
                <a:path w="36874" h="43200" stroke="0" extrusionOk="0">
                  <a:moveTo>
                    <a:pt x="15273" y="0"/>
                  </a:moveTo>
                  <a:cubicBezTo>
                    <a:pt x="27203" y="0"/>
                    <a:pt x="36874" y="9670"/>
                    <a:pt x="36874" y="21600"/>
                  </a:cubicBezTo>
                  <a:cubicBezTo>
                    <a:pt x="36874" y="33529"/>
                    <a:pt x="27203" y="43200"/>
                    <a:pt x="15274" y="43200"/>
                  </a:cubicBezTo>
                  <a:cubicBezTo>
                    <a:pt x="9545" y="43200"/>
                    <a:pt x="4051" y="40924"/>
                    <a:pt x="0" y="36873"/>
                  </a:cubicBezTo>
                  <a:lnTo>
                    <a:pt x="15274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87" name="Oval 17"/>
            <p:cNvSpPr>
              <a:spLocks noChangeArrowheads="1"/>
            </p:cNvSpPr>
            <p:nvPr/>
          </p:nvSpPr>
          <p:spPr bwMode="auto">
            <a:xfrm>
              <a:off x="2789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grpSp>
        <p:nvGrpSpPr>
          <p:cNvPr id="97" name="Group 6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7596336" y="5517232"/>
            <a:ext cx="255587" cy="254000"/>
            <a:chOff x="1746" y="1776"/>
            <a:chExt cx="160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98" name="Arc 7"/>
            <p:cNvSpPr>
              <a:spLocks/>
            </p:cNvSpPr>
            <p:nvPr/>
          </p:nvSpPr>
          <p:spPr bwMode="auto">
            <a:xfrm>
              <a:off x="1826" y="1776"/>
              <a:ext cx="80" cy="8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99" name="Oval 8"/>
            <p:cNvSpPr>
              <a:spLocks noChangeArrowheads="1"/>
            </p:cNvSpPr>
            <p:nvPr/>
          </p:nvSpPr>
          <p:spPr bwMode="auto">
            <a:xfrm>
              <a:off x="1746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02" name="Text Box 4"/>
          <p:cNvSpPr txBox="1">
            <a:spLocks noChangeArrowheads="1"/>
          </p:cNvSpPr>
          <p:nvPr/>
        </p:nvSpPr>
        <p:spPr bwMode="auto">
          <a:xfrm>
            <a:off x="903676" y="6230835"/>
            <a:ext cx="1441227" cy="14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Sehr positive Bewertung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03" name="Group 21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544703" y="6165304"/>
            <a:ext cx="255587" cy="254000"/>
            <a:chOff x="3969" y="1776"/>
            <a:chExt cx="161" cy="16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104" name="Arc 22"/>
            <p:cNvSpPr>
              <a:spLocks/>
            </p:cNvSpPr>
            <p:nvPr/>
          </p:nvSpPr>
          <p:spPr bwMode="auto">
            <a:xfrm>
              <a:off x="3969" y="1776"/>
              <a:ext cx="161" cy="16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43200"/>
                <a:gd name="T1" fmla="*/ 0 h 43200"/>
                <a:gd name="T2" fmla="*/ 6326 w 43200"/>
                <a:gd name="T3" fmla="*/ 632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871"/>
                    <a:pt x="2275" y="10377"/>
                    <a:pt x="6326" y="6326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5871"/>
                    <a:pt x="2275" y="10377"/>
                    <a:pt x="6326" y="6326"/>
                  </a:cubicBezTo>
                  <a:lnTo>
                    <a:pt x="21600" y="2160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  <p:sp>
          <p:nvSpPr>
            <p:cNvPr id="105" name="Oval 23"/>
            <p:cNvSpPr>
              <a:spLocks noChangeArrowheads="1"/>
            </p:cNvSpPr>
            <p:nvPr/>
          </p:nvSpPr>
          <p:spPr bwMode="auto">
            <a:xfrm>
              <a:off x="3969" y="1776"/>
              <a:ext cx="160" cy="160"/>
            </a:xfrm>
            <a:prstGeom prst="ellipse">
              <a:avLst/>
            </a:prstGeom>
            <a:noFill/>
            <a:ln w="6350">
              <a:solidFill>
                <a:schemeClr val="accent3"/>
              </a:solidFill>
              <a:round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de-DE"/>
            </a:p>
          </p:txBody>
        </p:sp>
      </p:grpSp>
      <p:sp>
        <p:nvSpPr>
          <p:cNvPr id="109" name="Text Box 4"/>
          <p:cNvSpPr txBox="1">
            <a:spLocks noChangeArrowheads="1"/>
          </p:cNvSpPr>
          <p:nvPr/>
        </p:nvSpPr>
        <p:spPr bwMode="auto">
          <a:xfrm>
            <a:off x="2788816" y="6230835"/>
            <a:ext cx="2071216" cy="17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1000" dirty="0">
                <a:latin typeface="Arial" pitchFamily="34" charset="0"/>
              </a:rPr>
              <a:t>S</a:t>
            </a:r>
            <a:r>
              <a:rPr kumimoji="0" lang="de-DE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ehr negative Bewertung</a:t>
            </a:r>
            <a:endParaRPr kumimoji="0" lang="de-D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8" name="Oval 2"/>
          <p:cNvSpPr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434669" y="6165304"/>
            <a:ext cx="255587" cy="254000"/>
          </a:xfrm>
          <a:prstGeom prst="ellipse">
            <a:avLst/>
          </a:prstGeom>
          <a:noFill/>
          <a:ln w="6350">
            <a:solidFill>
              <a:schemeClr val="accent3"/>
            </a:solidFill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163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Agenda</a:t>
            </a:r>
            <a:endParaRPr lang="de-DE"/>
          </a:p>
        </p:txBody>
      </p:sp>
      <p:sp>
        <p:nvSpPr>
          <p:cNvPr id="28681" name="Rectangle 9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65200" y="1978025"/>
            <a:ext cx="7635875" cy="40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2000"/>
          <a:lstStyle/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>
                <a:solidFill>
                  <a:schemeClr val="accent1"/>
                </a:solidFill>
              </a:rPr>
              <a:t>Executive Summary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Branchenanalyse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/>
              <a:t>	1. Analyse der Branche in Region 1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2. Analyse der Branche in Region 2</a:t>
            </a:r>
          </a:p>
          <a:p>
            <a:pPr marL="180975" indent="-180975">
              <a:spcAft>
                <a:spcPct val="10160"/>
              </a:spcAft>
              <a:buSzPct val="90000"/>
              <a:buFont typeface="Wingdings" pitchFamily="2" charset="2"/>
              <a:buNone/>
            </a:pPr>
            <a:r>
              <a:rPr lang="de-DE" sz="1600" dirty="0" smtClean="0">
                <a:solidFill>
                  <a:schemeClr val="accent1"/>
                </a:solidFill>
              </a:rPr>
              <a:t>	3. Analyse der Branche in Region 3</a:t>
            </a:r>
          </a:p>
          <a:p>
            <a:pPr marL="180975" indent="-180975">
              <a:spcBef>
                <a:spcPts val="840"/>
              </a:spcBef>
              <a:spcAft>
                <a:spcPct val="127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r>
              <a:rPr lang="de-DE" sz="2000" dirty="0" smtClean="0">
                <a:solidFill>
                  <a:schemeClr val="accent1"/>
                </a:solidFill>
              </a:rPr>
              <a:t>Anhang</a:t>
            </a:r>
          </a:p>
          <a:p>
            <a:pPr marL="180975" indent="-180975">
              <a:spcAft>
                <a:spcPct val="15000"/>
              </a:spcAft>
              <a:buSzPct val="90000"/>
              <a:buFont typeface="Wingdings" pitchFamily="2" charset="2"/>
              <a:buNone/>
            </a:pPr>
            <a:r>
              <a:rPr lang="de-DE" sz="2000" dirty="0" smtClean="0"/>
              <a:t> </a:t>
            </a:r>
            <a:endParaRPr lang="de-DE" sz="2000" dirty="0"/>
          </a:p>
        </p:txBody>
      </p:sp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40000" y="198620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A</a:t>
            </a:r>
            <a:endParaRPr lang="de-DE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40000" y="2432230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B</a:t>
            </a:r>
            <a:endParaRPr lang="de-DE" sz="2000" b="1">
              <a:solidFill>
                <a:schemeClr val="bg1"/>
              </a:solidFill>
            </a:endParaRPr>
          </a:p>
        </p:txBody>
      </p:sp>
      <p:sp>
        <p:nvSpPr>
          <p:cNvPr id="7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450850" y="2432230"/>
            <a:ext cx="0" cy="360363"/>
          </a:xfrm>
          <a:prstGeom prst="line">
            <a:avLst/>
          </a:prstGeom>
          <a:ln w="5715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8" name="Line 8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069975" y="2814193"/>
            <a:ext cx="0" cy="268224"/>
          </a:xfrm>
          <a:prstGeom prst="line">
            <a:avLst/>
          </a:prstGeom>
          <a:ln w="38100">
            <a:headEnd/>
            <a:tailEnd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/>
          <a:lstStyle/>
          <a:p>
            <a:endParaRPr lang="de-DE"/>
          </a:p>
        </p:txBody>
      </p:sp>
      <p:sp>
        <p:nvSpPr>
          <p:cNvPr id="9" name="Rectangle 5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540000" y="3682926"/>
            <a:ext cx="360363" cy="3603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de-DE" sz="2000" b="1" smtClean="0">
                <a:solidFill>
                  <a:schemeClr val="bg1"/>
                </a:solidFill>
              </a:rPr>
              <a:t>C</a:t>
            </a:r>
            <a:endParaRPr lang="de-DE" sz="2000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5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2064539767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/>
        <p:txBody>
          <a:bodyPr lIns="0"/>
          <a:lstStyle/>
          <a:p>
            <a:r>
              <a:rPr lang="de-DE" dirty="0" smtClean="0"/>
              <a:t>Entwicklung der Mengen [Einheit]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Übersicht Attraktivität Branche 1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>
          <a:xfrm>
            <a:off x="4787900" y="1988474"/>
            <a:ext cx="3960564" cy="288398"/>
          </a:xfrm>
        </p:spPr>
        <p:txBody>
          <a:bodyPr lIns="0"/>
          <a:lstStyle/>
          <a:p>
            <a:r>
              <a:rPr lang="de-DE" dirty="0" smtClean="0"/>
              <a:t>Entwicklung der Profitabilität [Einheit]</a:t>
            </a:r>
            <a:endParaRPr lang="de-DE" dirty="0"/>
          </a:p>
        </p:txBody>
      </p:sp>
      <p:graphicFrame>
        <p:nvGraphicFramePr>
          <p:cNvPr id="10" name="Inhaltsplatzhalter 5"/>
          <p:cNvGraphicFramePr>
            <a:graphicFrameLocks noGrp="1"/>
          </p:cNvGraphicFramePr>
          <p:nvPr>
            <p:ph sz="quarter" idx="21"/>
            <p:extLst>
              <p:ext uri="{D42A27DB-BD31-4B8C-83A1-F6EECF244321}">
                <p14:modId xmlns:p14="http://schemas.microsoft.com/office/powerpoint/2010/main" val="2629615182"/>
              </p:ext>
            </p:extLst>
          </p:nvPr>
        </p:nvGraphicFramePr>
        <p:xfrm>
          <a:off x="4787900" y="2274888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54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nhaltsplatzhalter 4"/>
          <p:cNvGraphicFramePr>
            <a:graphicFrameLocks noGrp="1"/>
          </p:cNvGraphicFramePr>
          <p:nvPr>
            <p:ph sz="quarter" idx="17"/>
            <p:extLst>
              <p:ext uri="{D42A27DB-BD31-4B8C-83A1-F6EECF244321}">
                <p14:modId xmlns:p14="http://schemas.microsoft.com/office/powerpoint/2010/main" val="5358576"/>
              </p:ext>
            </p:extLst>
          </p:nvPr>
        </p:nvGraphicFramePr>
        <p:xfrm>
          <a:off x="539750" y="2276475"/>
          <a:ext cx="3816350" cy="3816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540100" y="1988474"/>
            <a:ext cx="4103908" cy="288398"/>
          </a:xfrm>
        </p:spPr>
        <p:txBody>
          <a:bodyPr lIns="0"/>
          <a:lstStyle/>
          <a:p>
            <a:r>
              <a:rPr lang="de-DE" dirty="0" smtClean="0"/>
              <a:t>Entwicklung Nachfragevolumen [Einheit]</a:t>
            </a:r>
            <a:endParaRPr lang="de-DE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	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Nachfragevolumen	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6"/>
          </p:nvPr>
        </p:nvSpPr>
        <p:spPr/>
        <p:txBody>
          <a:bodyPr lIns="0"/>
          <a:lstStyle/>
          <a:p>
            <a:r>
              <a:rPr lang="de-DE" dirty="0" smtClean="0"/>
              <a:t>Treiber	</a:t>
            </a:r>
            <a:endParaRPr lang="de-DE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r>
              <a:rPr lang="de-DE" dirty="0" smtClean="0"/>
              <a:t>Text</a:t>
            </a:r>
          </a:p>
          <a:p>
            <a:r>
              <a:rPr lang="de-DE" dirty="0" smtClean="0"/>
              <a:t>Text</a:t>
            </a:r>
          </a:p>
          <a:p>
            <a:pPr lvl="1"/>
            <a:r>
              <a:rPr lang="de-DE" dirty="0" smtClean="0"/>
              <a:t>Text</a:t>
            </a:r>
          </a:p>
          <a:p>
            <a:pPr lvl="2"/>
            <a:r>
              <a:rPr lang="de-DE" dirty="0" smtClean="0"/>
              <a:t>Text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0086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Hauptaussage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Treiber des Nachfragewachstums</a:t>
            </a:r>
            <a:endParaRPr lang="de-DE" dirty="0"/>
          </a:p>
        </p:txBody>
      </p:sp>
      <p:sp>
        <p:nvSpPr>
          <p:cNvPr id="13" name="Text Box 4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539750" y="1987200"/>
            <a:ext cx="2592170" cy="2873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Produktion bei Kunden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274871" y="1987197"/>
            <a:ext cx="2592170" cy="2873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Substitution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11580" y="1987197"/>
            <a:ext cx="2592170" cy="28733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72000" tIns="45719" rIns="91439" bIns="45719" anchor="ctr">
            <a:noAutofit/>
          </a:bodyPr>
          <a:lstStyle/>
          <a:p>
            <a:pPr>
              <a:spcBef>
                <a:spcPct val="0"/>
              </a:spcBef>
              <a:spcAft>
                <a:spcPts val="417"/>
              </a:spcAft>
            </a:pPr>
            <a:r>
              <a:rPr lang="de-DE" sz="1600" b="1" dirty="0" smtClean="0">
                <a:solidFill>
                  <a:schemeClr val="bg1"/>
                </a:solidFill>
              </a:rPr>
              <a:t>Technologietrends</a:t>
            </a:r>
            <a:endParaRPr lang="de-DE" sz="1600" b="1" dirty="0">
              <a:solidFill>
                <a:schemeClr val="bg1"/>
              </a:solidFill>
            </a:endParaRPr>
          </a:p>
        </p:txBody>
      </p:sp>
      <p:sp>
        <p:nvSpPr>
          <p:cNvPr id="15" name="Text field, Standard"/>
          <p:cNvSpPr>
            <a:spLocks noGrp="1"/>
          </p:cNvSpPr>
          <p:nvPr/>
        </p:nvSpPr>
        <p:spPr>
          <a:xfrm>
            <a:off x="3277294" y="2274537"/>
            <a:ext cx="2589747" cy="38160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72000" tIns="45720" rIns="91440" bIns="45720" rtlCol="0">
            <a:no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Text</a:t>
            </a:r>
          </a:p>
          <a:p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  <a:p>
            <a:pPr lvl="2"/>
            <a:r>
              <a:rPr lang="de-DE" dirty="0"/>
              <a:t>Text</a:t>
            </a:r>
          </a:p>
          <a:p>
            <a:r>
              <a:rPr lang="de-DE" dirty="0"/>
              <a:t>Text</a:t>
            </a:r>
          </a:p>
        </p:txBody>
      </p:sp>
      <p:sp>
        <p:nvSpPr>
          <p:cNvPr id="16" name="Text field, Standard"/>
          <p:cNvSpPr>
            <a:spLocks noGrp="1"/>
          </p:cNvSpPr>
          <p:nvPr/>
        </p:nvSpPr>
        <p:spPr>
          <a:xfrm>
            <a:off x="539750" y="2274887"/>
            <a:ext cx="2589747" cy="38160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72000" tIns="45720" rIns="91440" bIns="45720" rtlCol="0">
            <a:no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z.B. Entwicklung der </a:t>
            </a:r>
            <a:r>
              <a:rPr lang="de-DE" dirty="0" smtClean="0"/>
              <a:t>Produktion</a:t>
            </a:r>
            <a:endParaRPr lang="de-DE" dirty="0"/>
          </a:p>
          <a:p>
            <a:r>
              <a:rPr lang="de-DE" dirty="0"/>
              <a:t>Z.B. Abwanderung in andere Regionen</a:t>
            </a:r>
          </a:p>
          <a:p>
            <a:pPr lvl="1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  <a:p>
            <a:pPr lvl="2"/>
            <a:r>
              <a:rPr lang="de-DE" dirty="0"/>
              <a:t>Text</a:t>
            </a:r>
          </a:p>
          <a:p>
            <a:r>
              <a:rPr lang="de-DE" dirty="0"/>
              <a:t>Text</a:t>
            </a:r>
          </a:p>
        </p:txBody>
      </p:sp>
      <p:sp>
        <p:nvSpPr>
          <p:cNvPr id="17" name="Text field, Standard"/>
          <p:cNvSpPr>
            <a:spLocks noGrp="1"/>
          </p:cNvSpPr>
          <p:nvPr/>
        </p:nvSpPr>
        <p:spPr>
          <a:xfrm>
            <a:off x="6014003" y="2289774"/>
            <a:ext cx="2589747" cy="38160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72000" tIns="45720" rIns="91440" bIns="45720" rtlCol="0">
            <a:noAutofit/>
          </a:bodyPr>
          <a:lstStyle>
            <a:lvl1pPr marL="18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Wingdings" pitchFamily="2" charset="2"/>
              <a:buChar char="§"/>
              <a:tabLst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1338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2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00000" indent="-180000" algn="l" defTabSz="914400" rtl="0" eaLnBrk="1" latinLnBrk="0" hangingPunct="1">
              <a:spcBef>
                <a:spcPts val="0"/>
              </a:spcBef>
              <a:spcAft>
                <a:spcPts val="417"/>
              </a:spcAft>
              <a:buSzPct val="90000"/>
              <a:buFont typeface="Arial" pitchFamily="34" charset="0"/>
              <a:buChar char="-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 smtClean="0"/>
              <a:t>Text</a:t>
            </a:r>
            <a:endParaRPr lang="de-DE" dirty="0"/>
          </a:p>
          <a:p>
            <a:r>
              <a:rPr lang="de-DE" dirty="0" smtClean="0"/>
              <a:t>Text</a:t>
            </a:r>
            <a:endParaRPr lang="de-DE" dirty="0"/>
          </a:p>
          <a:p>
            <a:pPr lvl="1"/>
            <a:r>
              <a:rPr lang="de-DE" dirty="0" smtClean="0"/>
              <a:t>Text</a:t>
            </a:r>
          </a:p>
          <a:p>
            <a:pPr lvl="1"/>
            <a:r>
              <a:rPr lang="de-DE" dirty="0" smtClean="0"/>
              <a:t>Text</a:t>
            </a:r>
          </a:p>
          <a:p>
            <a:pPr lvl="2"/>
            <a:r>
              <a:rPr lang="de-DE" dirty="0" smtClean="0"/>
              <a:t>Text</a:t>
            </a:r>
            <a:endParaRPr lang="de-DE" dirty="0"/>
          </a:p>
          <a:p>
            <a:r>
              <a:rPr lang="de-DE" dirty="0" smtClean="0"/>
              <a:t>Text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04938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guideLines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14,17323;14,17323;28,34646;28,45181;42,62504;42,51968;56,69291;56,69291;70,86614;"/>
  <p:tag name="VCT-BULLETVISIBILITY" val="G*****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ootno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NoBorde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NoBord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Lin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Lin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TitleBorder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TitleBord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6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6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2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ful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7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7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rvey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ubTitl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SubItemMarke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LeftCaption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1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ADnI_ik3kW8uFD0lMjpNQ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LeftNoTitleNoBorder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BorderRightTex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IdS9T7akST1hPWmCdCQg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OIdS9T7akST1hPWmCdCQ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halfRightNoTitleNoBorder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SubItemMarker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PYRIGHT" val="Strategy Compass GmbH 2009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Body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HighLighted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Marker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SubItemMarker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agendaItem"/>
</p:tagLst>
</file>

<file path=ppt/theme/theme1.xml><?xml version="1.0" encoding="utf-8"?>
<a:theme xmlns:a="http://schemas.openxmlformats.org/drawingml/2006/main" name="QS Executive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olienmaster  Manager-Wiki">
  <a:themeElements>
    <a:clrScheme name="Benutzerdefiniert 11">
      <a:dk1>
        <a:srgbClr val="000000"/>
      </a:dk1>
      <a:lt1>
        <a:srgbClr val="FFFFFF"/>
      </a:lt1>
      <a:dk2>
        <a:srgbClr val="A2A2A2"/>
      </a:dk2>
      <a:lt2>
        <a:srgbClr val="FFFFFF"/>
      </a:lt2>
      <a:accent1>
        <a:srgbClr val="BED2FF"/>
      </a:accent1>
      <a:accent2>
        <a:srgbClr val="3C8CC8"/>
      </a:accent2>
      <a:accent3>
        <a:srgbClr val="00285A"/>
      </a:accent3>
      <a:accent4>
        <a:srgbClr val="BFBFBF"/>
      </a:accent4>
      <a:accent5>
        <a:srgbClr val="595959"/>
      </a:accent5>
      <a:accent6>
        <a:srgbClr val="C80A1E"/>
      </a:accent6>
      <a:hlink>
        <a:srgbClr val="0000FF"/>
      </a:hlink>
      <a:folHlink>
        <a:srgbClr val="800080"/>
      </a:folHlink>
    </a:clrScheme>
    <a:fontScheme name="Quick Slide 200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lIns="72000" rIns="72000" rtlCol="0" anchor="t" anchorCtr="0"/>
      <a:lstStyle>
        <a:defPPr algn="ctr">
          <a:defRPr sz="14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3"/>
          </a:solidFill>
          <a:miter lim="800000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rIns="72000" rtlCol="0">
        <a:noAutofit/>
      </a:bodyPr>
      <a:lstStyle>
        <a:defPPr>
          <a:buSzPct val="90000"/>
          <a:defRPr sz="14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QuickSlide Entwurfsvorlage Executive</Template>
  <TotalTime>0</TotalTime>
  <Words>436</Words>
  <Application>Microsoft Office PowerPoint</Application>
  <PresentationFormat>Bildschirmpräsentation (4:3)</PresentationFormat>
  <Paragraphs>213</Paragraphs>
  <Slides>21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21</vt:i4>
      </vt:variant>
    </vt:vector>
  </HeadingPairs>
  <TitlesOfParts>
    <vt:vector size="23" baseType="lpstr">
      <vt:lpstr>QS Executive</vt:lpstr>
      <vt:lpstr>Folienmaster  Manager-Wiki</vt:lpstr>
      <vt:lpstr>Branchenanalyse </vt:lpstr>
      <vt:lpstr>Agenda</vt:lpstr>
      <vt:lpstr>Agenda</vt:lpstr>
      <vt:lpstr>Branche in Region 1 und 2 sind attraktiv, in Region 3 nicht </vt:lpstr>
      <vt:lpstr>Branche in Region 1 und 2 sind attraktiv, in Region 3 nicht</vt:lpstr>
      <vt:lpstr>Agenda</vt:lpstr>
      <vt:lpstr>Hauptaussage</vt:lpstr>
      <vt:lpstr>Hauptaussage </vt:lpstr>
      <vt:lpstr>Hauptaussage</vt:lpstr>
      <vt:lpstr>Hauptaussage</vt:lpstr>
      <vt:lpstr>Hauptaussage</vt:lpstr>
      <vt:lpstr>Hauptaussage</vt:lpstr>
      <vt:lpstr>Hauptaussage</vt:lpstr>
      <vt:lpstr>Hauptaussage</vt:lpstr>
      <vt:lpstr>Hauptaussage</vt:lpstr>
      <vt:lpstr>Hauptaussage</vt:lpstr>
      <vt:lpstr>Agenda</vt:lpstr>
      <vt:lpstr>Analog zu Region 1</vt:lpstr>
      <vt:lpstr>Agenda</vt:lpstr>
      <vt:lpstr>Analog zu Region 1</vt:lpstr>
      <vt:lpstr>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Makro-Umweltanalyse mit Szenarien</dc:title>
  <dc:creator>Janna Smidt</dc:creator>
  <cp:lastModifiedBy>Janna Smidt</cp:lastModifiedBy>
  <cp:revision>44</cp:revision>
  <dcterms:created xsi:type="dcterms:W3CDTF">2011-08-16T08:58:00Z</dcterms:created>
  <dcterms:modified xsi:type="dcterms:W3CDTF">2011-09-05T09:04:36Z</dcterms:modified>
</cp:coreProperties>
</file>