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3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7" r:id="rId2"/>
  </p:sldMasterIdLst>
  <p:notesMasterIdLst>
    <p:notesMasterId r:id="rId11"/>
  </p:notesMasterIdLst>
  <p:sldIdLst>
    <p:sldId id="257" r:id="rId3"/>
    <p:sldId id="260" r:id="rId4"/>
    <p:sldId id="261" r:id="rId5"/>
    <p:sldId id="262" r:id="rId6"/>
    <p:sldId id="263" r:id="rId7"/>
    <p:sldId id="270" r:id="rId8"/>
    <p:sldId id="271" r:id="rId9"/>
    <p:sldId id="266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7" autoAdjust="0"/>
  </p:normalViewPr>
  <p:slideViewPr>
    <p:cSldViewPr>
      <p:cViewPr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5C1C-1E3A-49E3-9443-447CCD07373F}" type="datetimeFigureOut">
              <a:rPr lang="de-DE" smtClean="0"/>
              <a:t>09.09.2011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4A15-969C-4B05-9B12-80F16EC9B2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30E8F39-E340-4337-BEF9-F8BBE29707C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7D4A-CA53-4FF7-941D-FDF77CDB547E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36E90-964A-4855-A989-69814EF1AC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A8FD-6F53-47A3-9701-BCCA685D26D4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7767-A1E1-42B4-B2CE-D2BB89DB5DD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7D4A-CA53-4FF7-941D-FDF77CDB547E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6E90-964A-4855-A989-69814EF1AC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A8FD-6F53-47A3-9701-BCCA685D26D4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7767-A1E1-42B4-B2CE-D2BB89DB5DD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2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21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32438"/>
            <a:ext cx="1420131" cy="2986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4" r:id="rId11"/>
    <p:sldLayoutId id="2147483676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6"/>
            </p:custDataLst>
          </p:nvPr>
        </p:nvSpPr>
        <p:spPr>
          <a:xfrm>
            <a:off x="540000" y="642313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Erstellt mit </a:t>
            </a:r>
            <a:r>
              <a:rPr lang="de-DE" sz="1000" dirty="0" err="1" smtClean="0"/>
              <a:t>QuickSlide</a:t>
            </a:r>
            <a:r>
              <a:rPr lang="de-DE" sz="1000" dirty="0" smtClean="0"/>
              <a:t> Professional - © </a:t>
            </a:r>
            <a:r>
              <a:rPr lang="de-DE" sz="1000" dirty="0" err="1" smtClean="0"/>
              <a:t>Strategy</a:t>
            </a:r>
            <a:r>
              <a:rPr lang="de-DE" sz="1000" dirty="0" smtClean="0"/>
              <a:t> </a:t>
            </a:r>
            <a:r>
              <a:rPr lang="de-DE" sz="1000" dirty="0" err="1" smtClean="0"/>
              <a:t>Compass</a:t>
            </a:r>
            <a:r>
              <a:rPr lang="de-DE" sz="1000" dirty="0" smtClean="0"/>
              <a:t> GmbH</a:t>
            </a:r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slideLayout" Target="../slideLayouts/slideLayout15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>
                <a:latin typeface="Arial" charset="0"/>
                <a:cs typeface="Arial" charset="0"/>
              </a:rPr>
              <a:t>Projekt-Steckbrief</a:t>
            </a:r>
            <a:endParaRPr lang="de-DE" dirty="0" smtClean="0">
              <a:latin typeface="Arial" charset="0"/>
              <a:cs typeface="Arial" charset="0"/>
            </a:endParaRPr>
          </a:p>
        </p:txBody>
      </p:sp>
      <p:sp>
        <p:nvSpPr>
          <p:cNvPr id="2051" name="Textfeld 4"/>
          <p:cNvSpPr txBox="1">
            <a:spLocks noChangeArrowheads="1"/>
          </p:cNvSpPr>
          <p:nvPr/>
        </p:nvSpPr>
        <p:spPr bwMode="auto">
          <a:xfrm>
            <a:off x="539750" y="5759450"/>
            <a:ext cx="80645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/>
              <a:t>Ort, </a:t>
            </a:r>
            <a:r>
              <a:rPr lang="de-DE" altLang="de-DE"/>
              <a:t>Datum</a:t>
            </a:r>
            <a:r>
              <a:rPr lang="de-DE"/>
              <a:t> </a:t>
            </a:r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18932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b="1" dirty="0" smtClean="0">
                <a:cs typeface="Arial" charset="0"/>
              </a:rPr>
              <a:t>[</a:t>
            </a:r>
            <a:r>
              <a:rPr lang="de-DE" sz="2000" b="1" dirty="0">
                <a:cs typeface="Arial" charset="0"/>
              </a:rPr>
              <a:t>Kernaussage]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5126" name="Inhaltsplatzhalter 2"/>
          <p:cNvSpPr>
            <a:spLocks/>
          </p:cNvSpPr>
          <p:nvPr/>
        </p:nvSpPr>
        <p:spPr bwMode="auto">
          <a:xfrm>
            <a:off x="539750" y="1979613"/>
            <a:ext cx="8064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400">
              <a:cs typeface="Arial" charset="0"/>
            </a:endParaRPr>
          </a:p>
        </p:txBody>
      </p:sp>
      <p:sp>
        <p:nvSpPr>
          <p:cNvPr id="5127" name="Inhaltsplatzhalter 3"/>
          <p:cNvSpPr>
            <a:spLocks/>
          </p:cNvSpPr>
          <p:nvPr/>
        </p:nvSpPr>
        <p:spPr bwMode="auto">
          <a:xfrm>
            <a:off x="539750" y="1584325"/>
            <a:ext cx="8064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r>
              <a:rPr lang="de-DE" sz="1600">
                <a:cs typeface="Arial" charset="0"/>
              </a:rPr>
              <a:t>Problemstellung</a:t>
            </a:r>
          </a:p>
        </p:txBody>
      </p:sp>
      <p:sp>
        <p:nvSpPr>
          <p:cNvPr id="8" name="Rechteck 7"/>
          <p:cNvSpPr/>
          <p:nvPr/>
        </p:nvSpPr>
        <p:spPr>
          <a:xfrm>
            <a:off x="5003800" y="1979613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>
                <a:solidFill>
                  <a:schemeClr val="bg1"/>
                </a:solidFill>
                <a:latin typeface="Arial" charset="0"/>
                <a:cs typeface="Arial" charset="0"/>
              </a:rPr>
              <a:t>Auswirkungen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5003800" y="2268538"/>
            <a:ext cx="3600450" cy="3886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 eaLnBrk="0" hangingPunct="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  <a:defRPr/>
            </a:pPr>
            <a:r>
              <a:rPr lang="de-DE" sz="1400">
                <a:solidFill>
                  <a:schemeClr val="tx1"/>
                </a:solidFill>
                <a:latin typeface="Arial"/>
                <a:cs typeface="Arial" charset="0"/>
              </a:rPr>
              <a:t>…</a:t>
            </a:r>
          </a:p>
        </p:txBody>
      </p:sp>
      <p:sp>
        <p:nvSpPr>
          <p:cNvPr id="2" name="Rechteck 7"/>
          <p:cNvSpPr/>
          <p:nvPr/>
        </p:nvSpPr>
        <p:spPr>
          <a:xfrm>
            <a:off x="539750" y="1979613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 dirty="0">
                <a:solidFill>
                  <a:schemeClr val="bg1"/>
                </a:solidFill>
                <a:latin typeface="Arial" charset="0"/>
                <a:cs typeface="Arial" charset="0"/>
              </a:rPr>
              <a:t>Schwierigkeiten / Herausforderungen</a:t>
            </a:r>
          </a:p>
        </p:txBody>
      </p:sp>
      <p:sp>
        <p:nvSpPr>
          <p:cNvPr id="3" name="Inhaltsplatzhalter 2"/>
          <p:cNvSpPr txBox="1">
            <a:spLocks/>
          </p:cNvSpPr>
          <p:nvPr/>
        </p:nvSpPr>
        <p:spPr bwMode="auto">
          <a:xfrm>
            <a:off x="539750" y="2268538"/>
            <a:ext cx="3600450" cy="1511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/>
          <a:p>
            <a:pPr marL="180000" indent="-180000" eaLnBrk="0" hangingPunct="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  <a:defRPr/>
            </a:pPr>
            <a:r>
              <a:rPr lang="de-DE" sz="1400" dirty="0">
                <a:solidFill>
                  <a:schemeClr val="tx1"/>
                </a:solidFill>
                <a:latin typeface="Arial"/>
                <a:cs typeface="Arial" charset="0"/>
              </a:rPr>
              <a:t>…</a:t>
            </a:r>
          </a:p>
        </p:txBody>
      </p:sp>
      <p:sp>
        <p:nvSpPr>
          <p:cNvPr id="5132" name="Inhaltsplatzhalter 2"/>
          <p:cNvSpPr txBox="1">
            <a:spLocks/>
          </p:cNvSpPr>
          <p:nvPr/>
        </p:nvSpPr>
        <p:spPr bwMode="auto">
          <a:xfrm>
            <a:off x="539750" y="4622800"/>
            <a:ext cx="3600450" cy="15113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>
            <a:lvl1pPr marL="179388" indent="-179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  <a:cs typeface="Arial" charset="0"/>
              </a:rPr>
              <a:t>…</a:t>
            </a:r>
          </a:p>
        </p:txBody>
      </p:sp>
      <p:sp>
        <p:nvSpPr>
          <p:cNvPr id="4" name="Rechteck 7"/>
          <p:cNvSpPr/>
          <p:nvPr/>
        </p:nvSpPr>
        <p:spPr>
          <a:xfrm>
            <a:off x="539750" y="4337050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>
                <a:solidFill>
                  <a:schemeClr val="bg1"/>
                </a:solidFill>
                <a:latin typeface="Arial" charset="0"/>
                <a:cs typeface="Arial" charset="0"/>
              </a:rPr>
              <a:t>Entgehende / Entgangene Potentiale</a:t>
            </a:r>
          </a:p>
        </p:txBody>
      </p:sp>
      <p:sp>
        <p:nvSpPr>
          <p:cNvPr id="5134" name="AutoShape 16"/>
          <p:cNvSpPr>
            <a:spLocks noChangeArrowheads="1"/>
          </p:cNvSpPr>
          <p:nvPr/>
        </p:nvSpPr>
        <p:spPr bwMode="auto">
          <a:xfrm rot="5400000">
            <a:off x="3201988" y="3932238"/>
            <a:ext cx="2725737" cy="204787"/>
          </a:xfrm>
          <a:prstGeom prst="triangle">
            <a:avLst>
              <a:gd name="adj" fmla="val 50000"/>
            </a:avLst>
          </a:prstGeom>
          <a:gradFill flip="none" rotWithShape="0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16200000" scaled="0"/>
            <a:tileRect/>
          </a:gra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/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3240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b="1" dirty="0" smtClean="0">
                <a:cs typeface="Arial" charset="0"/>
              </a:rPr>
              <a:t>[</a:t>
            </a:r>
            <a:r>
              <a:rPr lang="de-DE" sz="2000" b="1" dirty="0">
                <a:cs typeface="Arial" charset="0"/>
              </a:rPr>
              <a:t>Kernaussage]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6150" name="Inhaltsplatzhalter 2"/>
          <p:cNvSpPr>
            <a:spLocks/>
          </p:cNvSpPr>
          <p:nvPr/>
        </p:nvSpPr>
        <p:spPr bwMode="auto">
          <a:xfrm>
            <a:off x="539750" y="1979613"/>
            <a:ext cx="8064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400">
              <a:cs typeface="Arial" charset="0"/>
            </a:endParaRPr>
          </a:p>
        </p:txBody>
      </p:sp>
      <p:sp>
        <p:nvSpPr>
          <p:cNvPr id="6151" name="Inhaltsplatzhalter 3"/>
          <p:cNvSpPr>
            <a:spLocks/>
          </p:cNvSpPr>
          <p:nvPr/>
        </p:nvSpPr>
        <p:spPr bwMode="auto">
          <a:xfrm>
            <a:off x="539750" y="1584325"/>
            <a:ext cx="8064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750" y="1979613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 dirty="0">
                <a:solidFill>
                  <a:schemeClr val="bg1"/>
                </a:solidFill>
                <a:latin typeface="Arial" charset="0"/>
                <a:cs typeface="Arial" charset="0"/>
              </a:rPr>
              <a:t>Projektziele</a:t>
            </a:r>
          </a:p>
        </p:txBody>
      </p:sp>
      <p:sp>
        <p:nvSpPr>
          <p:cNvPr id="6153" name="Inhaltsplatzhalter 2"/>
          <p:cNvSpPr txBox="1">
            <a:spLocks/>
          </p:cNvSpPr>
          <p:nvPr/>
        </p:nvSpPr>
        <p:spPr bwMode="auto">
          <a:xfrm>
            <a:off x="546100" y="2414588"/>
            <a:ext cx="3600450" cy="370522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>
            <a:lvl1pPr marL="179388" indent="-179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  <a:cs typeface="Arial" charset="0"/>
              </a:rPr>
              <a:t>…</a:t>
            </a:r>
          </a:p>
        </p:txBody>
      </p:sp>
      <p:sp>
        <p:nvSpPr>
          <p:cNvPr id="2" name="Rechteck 7"/>
          <p:cNvSpPr/>
          <p:nvPr/>
        </p:nvSpPr>
        <p:spPr>
          <a:xfrm>
            <a:off x="5003800" y="1978025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>
                <a:solidFill>
                  <a:schemeClr val="bg1"/>
                </a:solidFill>
                <a:latin typeface="Arial" charset="0"/>
                <a:cs typeface="Arial" charset="0"/>
              </a:rPr>
              <a:t>Projektnutzen</a:t>
            </a:r>
          </a:p>
        </p:txBody>
      </p:sp>
      <p:sp>
        <p:nvSpPr>
          <p:cNvPr id="6155" name="Line 21"/>
          <p:cNvSpPr>
            <a:spLocks noChangeShapeType="1"/>
          </p:cNvSpPr>
          <p:nvPr/>
        </p:nvSpPr>
        <p:spPr bwMode="auto">
          <a:xfrm>
            <a:off x="546100" y="2401888"/>
            <a:ext cx="3600450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Line 22"/>
          <p:cNvSpPr>
            <a:spLocks noChangeShapeType="1"/>
          </p:cNvSpPr>
          <p:nvPr/>
        </p:nvSpPr>
        <p:spPr bwMode="auto">
          <a:xfrm rot="5400000">
            <a:off x="2265362" y="4264026"/>
            <a:ext cx="3743325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7" name="Inhaltsplatzhalter 2"/>
          <p:cNvSpPr txBox="1">
            <a:spLocks/>
          </p:cNvSpPr>
          <p:nvPr/>
        </p:nvSpPr>
        <p:spPr bwMode="auto">
          <a:xfrm>
            <a:off x="5003800" y="2414588"/>
            <a:ext cx="3600450" cy="370522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>
            <a:lvl1pPr marL="179388" indent="-179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  <a:cs typeface="Arial" charset="0"/>
              </a:rPr>
              <a:t>…</a:t>
            </a:r>
          </a:p>
        </p:txBody>
      </p:sp>
      <p:sp>
        <p:nvSpPr>
          <p:cNvPr id="6158" name="Line 24"/>
          <p:cNvSpPr>
            <a:spLocks noChangeShapeType="1"/>
          </p:cNvSpPr>
          <p:nvPr/>
        </p:nvSpPr>
        <p:spPr bwMode="auto">
          <a:xfrm>
            <a:off x="5003800" y="2401888"/>
            <a:ext cx="3600450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9" name="Line 25"/>
          <p:cNvSpPr>
            <a:spLocks noChangeShapeType="1"/>
          </p:cNvSpPr>
          <p:nvPr/>
        </p:nvSpPr>
        <p:spPr bwMode="auto">
          <a:xfrm rot="5400000">
            <a:off x="6723062" y="4264026"/>
            <a:ext cx="3743325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60" name="Inhaltsplatzhalter 3"/>
          <p:cNvSpPr>
            <a:spLocks/>
          </p:cNvSpPr>
          <p:nvPr/>
        </p:nvSpPr>
        <p:spPr bwMode="auto">
          <a:xfrm>
            <a:off x="539750" y="1582738"/>
            <a:ext cx="8064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b="1" dirty="0" smtClean="0">
                <a:cs typeface="Arial" charset="0"/>
              </a:rPr>
              <a:t>[</a:t>
            </a:r>
            <a:r>
              <a:rPr lang="de-DE" sz="2000" b="1" dirty="0">
                <a:cs typeface="Arial" charset="0"/>
              </a:rPr>
              <a:t>Kernaussage]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7174" name="Inhaltsplatzhalter 2"/>
          <p:cNvSpPr>
            <a:spLocks/>
          </p:cNvSpPr>
          <p:nvPr/>
        </p:nvSpPr>
        <p:spPr bwMode="auto">
          <a:xfrm>
            <a:off x="539750" y="1979613"/>
            <a:ext cx="8064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400">
              <a:cs typeface="Arial" charset="0"/>
            </a:endParaRPr>
          </a:p>
        </p:txBody>
      </p:sp>
      <p:sp>
        <p:nvSpPr>
          <p:cNvPr id="7175" name="Inhaltsplatzhalter 3"/>
          <p:cNvSpPr>
            <a:spLocks/>
          </p:cNvSpPr>
          <p:nvPr/>
        </p:nvSpPr>
        <p:spPr bwMode="auto">
          <a:xfrm>
            <a:off x="539750" y="1584325"/>
            <a:ext cx="8064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750" y="1979613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>
                <a:solidFill>
                  <a:schemeClr val="bg1"/>
                </a:solidFill>
                <a:latin typeface="Arial" charset="0"/>
                <a:cs typeface="Arial" charset="0"/>
              </a:rPr>
              <a:t>Interne Projektvoraussetzungen</a:t>
            </a:r>
          </a:p>
        </p:txBody>
      </p:sp>
      <p:sp>
        <p:nvSpPr>
          <p:cNvPr id="7177" name="Inhaltsplatzhalter 2"/>
          <p:cNvSpPr txBox="1">
            <a:spLocks/>
          </p:cNvSpPr>
          <p:nvPr/>
        </p:nvSpPr>
        <p:spPr bwMode="auto">
          <a:xfrm>
            <a:off x="546100" y="2414588"/>
            <a:ext cx="3600450" cy="370522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>
            <a:lvl1pPr marL="179388" indent="-179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  <a:cs typeface="Arial" charset="0"/>
              </a:rPr>
              <a:t>…</a:t>
            </a:r>
          </a:p>
        </p:txBody>
      </p:sp>
      <p:sp>
        <p:nvSpPr>
          <p:cNvPr id="2" name="Rechteck 7"/>
          <p:cNvSpPr/>
          <p:nvPr/>
        </p:nvSpPr>
        <p:spPr>
          <a:xfrm>
            <a:off x="5003800" y="1978025"/>
            <a:ext cx="3600450" cy="288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tIns="36000" anchor="ctr"/>
          <a:lstStyle/>
          <a:p>
            <a:pPr algn="ctr">
              <a:defRPr/>
            </a:pPr>
            <a:r>
              <a:rPr lang="de-DE" sz="1600">
                <a:solidFill>
                  <a:schemeClr val="bg1"/>
                </a:solidFill>
                <a:latin typeface="Arial" charset="0"/>
                <a:cs typeface="Arial" charset="0"/>
              </a:rPr>
              <a:t>Externe Projektvoraussetzungen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46100" y="2401888"/>
            <a:ext cx="3600450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rot="5400000">
            <a:off x="2265362" y="4264026"/>
            <a:ext cx="3743325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1" name="Inhaltsplatzhalter 2"/>
          <p:cNvSpPr txBox="1">
            <a:spLocks/>
          </p:cNvSpPr>
          <p:nvPr/>
        </p:nvSpPr>
        <p:spPr bwMode="auto">
          <a:xfrm>
            <a:off x="5003800" y="2414588"/>
            <a:ext cx="3600450" cy="370522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>
            <a:lvl1pPr marL="179388" indent="-179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>
                <a:latin typeface="Arial"/>
                <a:cs typeface="Arial" charset="0"/>
              </a:rPr>
              <a:t>…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5003800" y="2401888"/>
            <a:ext cx="3600450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rot="5400000">
            <a:off x="6723062" y="4264026"/>
            <a:ext cx="3743325" cy="0"/>
          </a:xfrm>
          <a:prstGeom prst="line">
            <a:avLst/>
          </a:prstGeom>
          <a:noFill/>
          <a:ln w="19050">
            <a:solidFill>
              <a:srgbClr val="C8D2F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4" name="Inhaltsplatzhalter 3"/>
          <p:cNvSpPr>
            <a:spLocks/>
          </p:cNvSpPr>
          <p:nvPr/>
        </p:nvSpPr>
        <p:spPr bwMode="auto">
          <a:xfrm>
            <a:off x="539750" y="1582738"/>
            <a:ext cx="8064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r>
              <a:rPr lang="de-DE" sz="1600">
                <a:cs typeface="Arial" charset="0"/>
              </a:rPr>
              <a:t>Voraussetzungen für die Projektdurchführung</a:t>
            </a:r>
          </a:p>
        </p:txBody>
      </p:sp>
    </p:spTree>
    <p:extLst>
      <p:ext uri="{BB962C8B-B14F-4D97-AF65-F5344CB8AC3E}">
        <p14:creationId xmlns:p14="http://schemas.microsoft.com/office/powerpoint/2010/main" val="41496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b="1" dirty="0" smtClean="0">
                <a:cs typeface="Arial" charset="0"/>
              </a:rPr>
              <a:t>[</a:t>
            </a:r>
            <a:r>
              <a:rPr lang="de-DE" sz="2000" b="1" dirty="0">
                <a:cs typeface="Arial" charset="0"/>
              </a:rPr>
              <a:t>Kernaussage]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8198" name="Inhaltsplatzhalter 2"/>
          <p:cNvSpPr>
            <a:spLocks/>
          </p:cNvSpPr>
          <p:nvPr/>
        </p:nvSpPr>
        <p:spPr bwMode="auto">
          <a:xfrm>
            <a:off x="539750" y="1979613"/>
            <a:ext cx="8064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400">
              <a:cs typeface="Arial" charset="0"/>
            </a:endParaRPr>
          </a:p>
        </p:txBody>
      </p:sp>
      <p:sp>
        <p:nvSpPr>
          <p:cNvPr id="8200" name="Line 71"/>
          <p:cNvSpPr>
            <a:spLocks noChangeShapeType="1"/>
          </p:cNvSpPr>
          <p:nvPr/>
        </p:nvSpPr>
        <p:spPr bwMode="auto">
          <a:xfrm>
            <a:off x="307975" y="2786063"/>
            <a:ext cx="92900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1" name="Line 77"/>
          <p:cNvSpPr>
            <a:spLocks noChangeShapeType="1"/>
          </p:cNvSpPr>
          <p:nvPr/>
        </p:nvSpPr>
        <p:spPr bwMode="auto">
          <a:xfrm>
            <a:off x="307975" y="2079625"/>
            <a:ext cx="92900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9" name="Line 70"/>
          <p:cNvSpPr>
            <a:spLocks noChangeShapeType="1"/>
          </p:cNvSpPr>
          <p:nvPr/>
        </p:nvSpPr>
        <p:spPr bwMode="auto">
          <a:xfrm>
            <a:off x="2038350" y="2394666"/>
            <a:ext cx="54832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2" name="Rectangle 151"/>
          <p:cNvSpPr>
            <a:spLocks noChangeArrowheads="1"/>
          </p:cNvSpPr>
          <p:nvPr/>
        </p:nvSpPr>
        <p:spPr bwMode="auto">
          <a:xfrm>
            <a:off x="2338388" y="2456194"/>
            <a:ext cx="539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++</a:t>
            </a:r>
          </a:p>
        </p:txBody>
      </p:sp>
      <p:sp>
        <p:nvSpPr>
          <p:cNvPr id="8203" name="Rectangle 152"/>
          <p:cNvSpPr>
            <a:spLocks noChangeArrowheads="1"/>
          </p:cNvSpPr>
          <p:nvPr/>
        </p:nvSpPr>
        <p:spPr bwMode="auto">
          <a:xfrm>
            <a:off x="3417888" y="2456194"/>
            <a:ext cx="539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8204" name="Rectangle 153"/>
          <p:cNvSpPr>
            <a:spLocks noChangeArrowheads="1"/>
          </p:cNvSpPr>
          <p:nvPr/>
        </p:nvSpPr>
        <p:spPr bwMode="auto">
          <a:xfrm>
            <a:off x="3957638" y="2456194"/>
            <a:ext cx="539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8205" name="Rectangle 154"/>
          <p:cNvSpPr>
            <a:spLocks noChangeArrowheads="1"/>
          </p:cNvSpPr>
          <p:nvPr/>
        </p:nvSpPr>
        <p:spPr bwMode="auto">
          <a:xfrm>
            <a:off x="4497388" y="2456194"/>
            <a:ext cx="539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++</a:t>
            </a:r>
          </a:p>
        </p:txBody>
      </p:sp>
      <p:sp>
        <p:nvSpPr>
          <p:cNvPr id="8206" name="Rectangle 155"/>
          <p:cNvSpPr>
            <a:spLocks noChangeArrowheads="1"/>
          </p:cNvSpPr>
          <p:nvPr/>
        </p:nvSpPr>
        <p:spPr bwMode="auto">
          <a:xfrm>
            <a:off x="2878138" y="2456194"/>
            <a:ext cx="539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8207" name="Rectangle 156"/>
          <p:cNvSpPr>
            <a:spLocks noChangeArrowheads="1"/>
          </p:cNvSpPr>
          <p:nvPr/>
        </p:nvSpPr>
        <p:spPr bwMode="auto">
          <a:xfrm>
            <a:off x="5037138" y="2456194"/>
            <a:ext cx="576262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hoch</a:t>
            </a:r>
          </a:p>
        </p:txBody>
      </p:sp>
      <p:sp>
        <p:nvSpPr>
          <p:cNvPr id="8208" name="Rectangle 157"/>
          <p:cNvSpPr>
            <a:spLocks noChangeArrowheads="1"/>
          </p:cNvSpPr>
          <p:nvPr/>
        </p:nvSpPr>
        <p:spPr bwMode="auto">
          <a:xfrm>
            <a:off x="5613400" y="2456194"/>
            <a:ext cx="576263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>
                <a:solidFill>
                  <a:schemeClr val="bg1"/>
                </a:solidFill>
              </a:rPr>
              <a:t>mittel</a:t>
            </a:r>
          </a:p>
        </p:txBody>
      </p:sp>
      <p:sp>
        <p:nvSpPr>
          <p:cNvPr id="8209" name="Rectangle 158"/>
          <p:cNvSpPr>
            <a:spLocks noChangeArrowheads="1"/>
          </p:cNvSpPr>
          <p:nvPr/>
        </p:nvSpPr>
        <p:spPr bwMode="auto">
          <a:xfrm>
            <a:off x="6189663" y="2456194"/>
            <a:ext cx="576262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gering</a:t>
            </a:r>
          </a:p>
        </p:txBody>
      </p:sp>
      <p:sp>
        <p:nvSpPr>
          <p:cNvPr id="8210" name="Rectangle 159"/>
          <p:cNvSpPr>
            <a:spLocks noChangeArrowheads="1"/>
          </p:cNvSpPr>
          <p:nvPr/>
        </p:nvSpPr>
        <p:spPr bwMode="auto">
          <a:xfrm>
            <a:off x="2338388" y="1978025"/>
            <a:ext cx="269875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In welchem Umfang unterstützt der </a:t>
            </a:r>
            <a:r>
              <a:rPr lang="de-DE" sz="1400" dirty="0" err="1">
                <a:solidFill>
                  <a:schemeClr val="bg1"/>
                </a:solidFill>
              </a:rPr>
              <a:t>Stakeholder</a:t>
            </a:r>
            <a:r>
              <a:rPr lang="de-DE" sz="1400" dirty="0">
                <a:solidFill>
                  <a:schemeClr val="bg1"/>
                </a:solidFill>
              </a:rPr>
              <a:t> das Projekt?</a:t>
            </a:r>
          </a:p>
        </p:txBody>
      </p:sp>
      <p:sp>
        <p:nvSpPr>
          <p:cNvPr id="8211" name="Rectangle 160"/>
          <p:cNvSpPr>
            <a:spLocks noChangeArrowheads="1"/>
          </p:cNvSpPr>
          <p:nvPr/>
        </p:nvSpPr>
        <p:spPr bwMode="auto">
          <a:xfrm>
            <a:off x="5037138" y="1978025"/>
            <a:ext cx="1727200" cy="478169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Einflussnahme durch </a:t>
            </a:r>
            <a:r>
              <a:rPr lang="de-DE" sz="1400" dirty="0" err="1">
                <a:solidFill>
                  <a:schemeClr val="bg1"/>
                </a:solidFill>
              </a:rPr>
              <a:t>Stakeholder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8212" name="Rectangle 161"/>
          <p:cNvSpPr>
            <a:spLocks noChangeArrowheads="1"/>
          </p:cNvSpPr>
          <p:nvPr/>
        </p:nvSpPr>
        <p:spPr bwMode="auto">
          <a:xfrm>
            <a:off x="6764338" y="1978025"/>
            <a:ext cx="1835150" cy="95633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Wie wird sich der </a:t>
            </a:r>
            <a:r>
              <a:rPr lang="de-DE" sz="1400" dirty="0" err="1">
                <a:solidFill>
                  <a:schemeClr val="bg1"/>
                </a:solidFill>
              </a:rPr>
              <a:t>Stakeholder</a:t>
            </a:r>
            <a:r>
              <a:rPr lang="de-DE" sz="1400" dirty="0">
                <a:solidFill>
                  <a:schemeClr val="bg1"/>
                </a:solidFill>
              </a:rPr>
              <a:t> verhalten?</a:t>
            </a:r>
          </a:p>
        </p:txBody>
      </p:sp>
      <p:sp>
        <p:nvSpPr>
          <p:cNvPr id="8213" name="Rectangle 162"/>
          <p:cNvSpPr>
            <a:spLocks noChangeArrowheads="1"/>
          </p:cNvSpPr>
          <p:nvPr/>
        </p:nvSpPr>
        <p:spPr bwMode="auto">
          <a:xfrm>
            <a:off x="539750" y="1978025"/>
            <a:ext cx="1800225" cy="95633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Identifizierte</a:t>
            </a:r>
          </a:p>
          <a:p>
            <a:pPr algn="ctr"/>
            <a:r>
              <a:rPr lang="de-DE" sz="1400" dirty="0" err="1">
                <a:solidFill>
                  <a:schemeClr val="bg1"/>
                </a:solidFill>
              </a:rPr>
              <a:t>Stakeholder</a:t>
            </a:r>
            <a:endParaRPr lang="de-DE" sz="1400" dirty="0">
              <a:solidFill>
                <a:schemeClr val="bg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40000" y="2934363"/>
            <a:ext cx="8059738" cy="3185450"/>
            <a:chOff x="539750" y="2934363"/>
            <a:chExt cx="8059738" cy="3185450"/>
          </a:xfrm>
        </p:grpSpPr>
        <p:sp>
          <p:nvSpPr>
            <p:cNvPr id="8214" name="Rectangle 163"/>
            <p:cNvSpPr>
              <a:spLocks noChangeArrowheads="1"/>
            </p:cNvSpPr>
            <p:nvPr/>
          </p:nvSpPr>
          <p:spPr bwMode="auto">
            <a:xfrm>
              <a:off x="539750" y="2934363"/>
              <a:ext cx="1800225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vorstand</a:t>
              </a:r>
            </a:p>
          </p:txBody>
        </p:sp>
        <p:sp>
          <p:nvSpPr>
            <p:cNvPr id="8215" name="Rectangle 164"/>
            <p:cNvSpPr>
              <a:spLocks noChangeArrowheads="1"/>
            </p:cNvSpPr>
            <p:nvPr/>
          </p:nvSpPr>
          <p:spPr bwMode="auto">
            <a:xfrm>
              <a:off x="2338388" y="2934363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16" name="Rectangle 165"/>
            <p:cNvSpPr>
              <a:spLocks noChangeArrowheads="1"/>
            </p:cNvSpPr>
            <p:nvPr/>
          </p:nvSpPr>
          <p:spPr bwMode="auto">
            <a:xfrm>
              <a:off x="3417888" y="2934363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17" name="Rectangle 166"/>
            <p:cNvSpPr>
              <a:spLocks noChangeArrowheads="1"/>
            </p:cNvSpPr>
            <p:nvPr/>
          </p:nvSpPr>
          <p:spPr bwMode="auto">
            <a:xfrm>
              <a:off x="3957638" y="2934363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18" name="Rectangle 167"/>
            <p:cNvSpPr>
              <a:spLocks noChangeArrowheads="1"/>
            </p:cNvSpPr>
            <p:nvPr/>
          </p:nvSpPr>
          <p:spPr bwMode="auto">
            <a:xfrm>
              <a:off x="4497388" y="2934363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19" name="Rectangle 168"/>
            <p:cNvSpPr>
              <a:spLocks noChangeArrowheads="1"/>
            </p:cNvSpPr>
            <p:nvPr/>
          </p:nvSpPr>
          <p:spPr bwMode="auto">
            <a:xfrm>
              <a:off x="2878138" y="2934363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0" name="Rectangle 172"/>
            <p:cNvSpPr>
              <a:spLocks noChangeArrowheads="1"/>
            </p:cNvSpPr>
            <p:nvPr/>
          </p:nvSpPr>
          <p:spPr bwMode="auto">
            <a:xfrm>
              <a:off x="5037138" y="2934363"/>
              <a:ext cx="576262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1" name="Rectangle 173"/>
            <p:cNvSpPr>
              <a:spLocks noChangeArrowheads="1"/>
            </p:cNvSpPr>
            <p:nvPr/>
          </p:nvSpPr>
          <p:spPr bwMode="auto">
            <a:xfrm>
              <a:off x="5613400" y="2934363"/>
              <a:ext cx="576263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2" name="Rectangle 174"/>
            <p:cNvSpPr>
              <a:spLocks noChangeArrowheads="1"/>
            </p:cNvSpPr>
            <p:nvPr/>
          </p:nvSpPr>
          <p:spPr bwMode="auto">
            <a:xfrm>
              <a:off x="6189663" y="2934363"/>
              <a:ext cx="576262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23" name="Rectangle 175"/>
            <p:cNvSpPr>
              <a:spLocks noChangeArrowheads="1"/>
            </p:cNvSpPr>
            <p:nvPr/>
          </p:nvSpPr>
          <p:spPr bwMode="auto">
            <a:xfrm>
              <a:off x="6764338" y="2934363"/>
              <a:ext cx="18351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DE" sz="1400"/>
                <a:t>Wenig interesse</a:t>
              </a:r>
            </a:p>
          </p:txBody>
        </p:sp>
        <p:sp>
          <p:nvSpPr>
            <p:cNvPr id="8224" name="Rectangle 176"/>
            <p:cNvSpPr>
              <a:spLocks noChangeArrowheads="1"/>
            </p:cNvSpPr>
            <p:nvPr/>
          </p:nvSpPr>
          <p:spPr bwMode="auto">
            <a:xfrm>
              <a:off x="539750" y="3730726"/>
              <a:ext cx="1800225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Vertrieb pcg</a:t>
              </a:r>
            </a:p>
          </p:txBody>
        </p:sp>
        <p:sp>
          <p:nvSpPr>
            <p:cNvPr id="8225" name="Rectangle 177"/>
            <p:cNvSpPr>
              <a:spLocks noChangeArrowheads="1"/>
            </p:cNvSpPr>
            <p:nvPr/>
          </p:nvSpPr>
          <p:spPr bwMode="auto">
            <a:xfrm>
              <a:off x="2338388" y="3730726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6" name="Rectangle 178"/>
            <p:cNvSpPr>
              <a:spLocks noChangeArrowheads="1"/>
            </p:cNvSpPr>
            <p:nvPr/>
          </p:nvSpPr>
          <p:spPr bwMode="auto">
            <a:xfrm>
              <a:off x="3417888" y="3730726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7" name="Rectangle 179"/>
            <p:cNvSpPr>
              <a:spLocks noChangeArrowheads="1"/>
            </p:cNvSpPr>
            <p:nvPr/>
          </p:nvSpPr>
          <p:spPr bwMode="auto">
            <a:xfrm>
              <a:off x="3957638" y="3730726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8" name="Rectangle 180"/>
            <p:cNvSpPr>
              <a:spLocks noChangeArrowheads="1"/>
            </p:cNvSpPr>
            <p:nvPr/>
          </p:nvSpPr>
          <p:spPr bwMode="auto">
            <a:xfrm>
              <a:off x="4497388" y="3730726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29" name="Rectangle 181"/>
            <p:cNvSpPr>
              <a:spLocks noChangeArrowheads="1"/>
            </p:cNvSpPr>
            <p:nvPr/>
          </p:nvSpPr>
          <p:spPr bwMode="auto">
            <a:xfrm>
              <a:off x="2878138" y="3730726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30" name="Rectangle 182"/>
            <p:cNvSpPr>
              <a:spLocks noChangeArrowheads="1"/>
            </p:cNvSpPr>
            <p:nvPr/>
          </p:nvSpPr>
          <p:spPr bwMode="auto">
            <a:xfrm>
              <a:off x="5037138" y="3730726"/>
              <a:ext cx="576262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31" name="Rectangle 183"/>
            <p:cNvSpPr>
              <a:spLocks noChangeArrowheads="1"/>
            </p:cNvSpPr>
            <p:nvPr/>
          </p:nvSpPr>
          <p:spPr bwMode="auto">
            <a:xfrm>
              <a:off x="5613400" y="3730726"/>
              <a:ext cx="576263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32" name="Rectangle 184"/>
            <p:cNvSpPr>
              <a:spLocks noChangeArrowheads="1"/>
            </p:cNvSpPr>
            <p:nvPr/>
          </p:nvSpPr>
          <p:spPr bwMode="auto">
            <a:xfrm>
              <a:off x="6189663" y="3730726"/>
              <a:ext cx="576262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33" name="Rectangle 185"/>
            <p:cNvSpPr>
              <a:spLocks noChangeArrowheads="1"/>
            </p:cNvSpPr>
            <p:nvPr/>
          </p:nvSpPr>
          <p:spPr bwMode="auto">
            <a:xfrm>
              <a:off x="6764338" y="3730726"/>
              <a:ext cx="18351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DE" sz="1400"/>
                <a:t>Voll dabei, wenig zeit</a:t>
              </a:r>
            </a:p>
          </p:txBody>
        </p:sp>
        <p:sp>
          <p:nvSpPr>
            <p:cNvPr id="8234" name="Rectangle 186"/>
            <p:cNvSpPr>
              <a:spLocks noChangeArrowheads="1"/>
            </p:cNvSpPr>
            <p:nvPr/>
          </p:nvSpPr>
          <p:spPr bwMode="auto">
            <a:xfrm>
              <a:off x="539750" y="4527088"/>
              <a:ext cx="1800225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Technik pcg</a:t>
              </a:r>
            </a:p>
          </p:txBody>
        </p:sp>
        <p:sp>
          <p:nvSpPr>
            <p:cNvPr id="8235" name="Rectangle 187"/>
            <p:cNvSpPr>
              <a:spLocks noChangeArrowheads="1"/>
            </p:cNvSpPr>
            <p:nvPr/>
          </p:nvSpPr>
          <p:spPr bwMode="auto">
            <a:xfrm>
              <a:off x="2338388" y="4527088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36" name="Rectangle 188"/>
            <p:cNvSpPr>
              <a:spLocks noChangeArrowheads="1"/>
            </p:cNvSpPr>
            <p:nvPr/>
          </p:nvSpPr>
          <p:spPr bwMode="auto">
            <a:xfrm>
              <a:off x="3417888" y="4527088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37" name="Rectangle 189"/>
            <p:cNvSpPr>
              <a:spLocks noChangeArrowheads="1"/>
            </p:cNvSpPr>
            <p:nvPr/>
          </p:nvSpPr>
          <p:spPr bwMode="auto">
            <a:xfrm>
              <a:off x="3957638" y="4527088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38" name="Rectangle 190"/>
            <p:cNvSpPr>
              <a:spLocks noChangeArrowheads="1"/>
            </p:cNvSpPr>
            <p:nvPr/>
          </p:nvSpPr>
          <p:spPr bwMode="auto">
            <a:xfrm>
              <a:off x="4497388" y="4527088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39" name="Rectangle 191"/>
            <p:cNvSpPr>
              <a:spLocks noChangeArrowheads="1"/>
            </p:cNvSpPr>
            <p:nvPr/>
          </p:nvSpPr>
          <p:spPr bwMode="auto">
            <a:xfrm>
              <a:off x="2878138" y="4527088"/>
              <a:ext cx="5397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0" name="Rectangle 192"/>
            <p:cNvSpPr>
              <a:spLocks noChangeArrowheads="1"/>
            </p:cNvSpPr>
            <p:nvPr/>
          </p:nvSpPr>
          <p:spPr bwMode="auto">
            <a:xfrm>
              <a:off x="5037138" y="4527088"/>
              <a:ext cx="576262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/>
                <a:t>x</a:t>
              </a:r>
            </a:p>
          </p:txBody>
        </p:sp>
        <p:sp>
          <p:nvSpPr>
            <p:cNvPr id="8241" name="Rectangle 193"/>
            <p:cNvSpPr>
              <a:spLocks noChangeArrowheads="1"/>
            </p:cNvSpPr>
            <p:nvPr/>
          </p:nvSpPr>
          <p:spPr bwMode="auto">
            <a:xfrm>
              <a:off x="5613400" y="4527088"/>
              <a:ext cx="576263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2" name="Rectangle 194"/>
            <p:cNvSpPr>
              <a:spLocks noChangeArrowheads="1"/>
            </p:cNvSpPr>
            <p:nvPr/>
          </p:nvSpPr>
          <p:spPr bwMode="auto">
            <a:xfrm>
              <a:off x="6189663" y="4527088"/>
              <a:ext cx="576262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3" name="Rectangle 195"/>
            <p:cNvSpPr>
              <a:spLocks noChangeArrowheads="1"/>
            </p:cNvSpPr>
            <p:nvPr/>
          </p:nvSpPr>
          <p:spPr bwMode="auto">
            <a:xfrm>
              <a:off x="6764338" y="4527088"/>
              <a:ext cx="1835150" cy="796363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DE" sz="1400"/>
                <a:t>Abzuwarten, evtl. sabotage</a:t>
              </a:r>
            </a:p>
          </p:txBody>
        </p:sp>
        <p:sp>
          <p:nvSpPr>
            <p:cNvPr id="8244" name="Rectangle 196"/>
            <p:cNvSpPr>
              <a:spLocks noChangeArrowheads="1"/>
            </p:cNvSpPr>
            <p:nvPr/>
          </p:nvSpPr>
          <p:spPr bwMode="auto">
            <a:xfrm>
              <a:off x="539750" y="5323451"/>
              <a:ext cx="1800225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5" name="Rectangle 197"/>
            <p:cNvSpPr>
              <a:spLocks noChangeArrowheads="1"/>
            </p:cNvSpPr>
            <p:nvPr/>
          </p:nvSpPr>
          <p:spPr bwMode="auto">
            <a:xfrm>
              <a:off x="2338388" y="5323451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6" name="Rectangle 198"/>
            <p:cNvSpPr>
              <a:spLocks noChangeArrowheads="1"/>
            </p:cNvSpPr>
            <p:nvPr/>
          </p:nvSpPr>
          <p:spPr bwMode="auto">
            <a:xfrm>
              <a:off x="3417888" y="5323451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7" name="Rectangle 199"/>
            <p:cNvSpPr>
              <a:spLocks noChangeArrowheads="1"/>
            </p:cNvSpPr>
            <p:nvPr/>
          </p:nvSpPr>
          <p:spPr bwMode="auto">
            <a:xfrm>
              <a:off x="3957638" y="5323451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8" name="Rectangle 200"/>
            <p:cNvSpPr>
              <a:spLocks noChangeArrowheads="1"/>
            </p:cNvSpPr>
            <p:nvPr/>
          </p:nvSpPr>
          <p:spPr bwMode="auto">
            <a:xfrm>
              <a:off x="4497388" y="5323451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49" name="Rectangle 201"/>
            <p:cNvSpPr>
              <a:spLocks noChangeArrowheads="1"/>
            </p:cNvSpPr>
            <p:nvPr/>
          </p:nvSpPr>
          <p:spPr bwMode="auto">
            <a:xfrm>
              <a:off x="2878138" y="5323451"/>
              <a:ext cx="5397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50" name="Rectangle 202"/>
            <p:cNvSpPr>
              <a:spLocks noChangeArrowheads="1"/>
            </p:cNvSpPr>
            <p:nvPr/>
          </p:nvSpPr>
          <p:spPr bwMode="auto">
            <a:xfrm>
              <a:off x="5037138" y="5323451"/>
              <a:ext cx="576262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51" name="Rectangle 203"/>
            <p:cNvSpPr>
              <a:spLocks noChangeArrowheads="1"/>
            </p:cNvSpPr>
            <p:nvPr/>
          </p:nvSpPr>
          <p:spPr bwMode="auto">
            <a:xfrm>
              <a:off x="5613400" y="5323451"/>
              <a:ext cx="576263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52" name="Rectangle 204"/>
            <p:cNvSpPr>
              <a:spLocks noChangeArrowheads="1"/>
            </p:cNvSpPr>
            <p:nvPr/>
          </p:nvSpPr>
          <p:spPr bwMode="auto">
            <a:xfrm>
              <a:off x="6189663" y="5323451"/>
              <a:ext cx="576262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1400"/>
            </a:p>
          </p:txBody>
        </p:sp>
        <p:sp>
          <p:nvSpPr>
            <p:cNvPr id="8253" name="Rectangle 205"/>
            <p:cNvSpPr>
              <a:spLocks noChangeArrowheads="1"/>
            </p:cNvSpPr>
            <p:nvPr/>
          </p:nvSpPr>
          <p:spPr bwMode="auto">
            <a:xfrm>
              <a:off x="6764338" y="5323451"/>
              <a:ext cx="1835150" cy="796362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de-DE" sz="1400"/>
            </a:p>
          </p:txBody>
        </p:sp>
      </p:grpSp>
      <p:sp>
        <p:nvSpPr>
          <p:cNvPr id="8254" name="Inhaltsplatzhalter 3"/>
          <p:cNvSpPr>
            <a:spLocks/>
          </p:cNvSpPr>
          <p:nvPr/>
        </p:nvSpPr>
        <p:spPr bwMode="auto">
          <a:xfrm>
            <a:off x="539750" y="1582738"/>
            <a:ext cx="8064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r>
              <a:rPr lang="de-DE" sz="1600">
                <a:cs typeface="Arial" charset="0"/>
              </a:rPr>
              <a:t>Stakeholder-Analyse</a:t>
            </a:r>
          </a:p>
        </p:txBody>
      </p:sp>
    </p:spTree>
    <p:extLst>
      <p:ext uri="{BB962C8B-B14F-4D97-AF65-F5344CB8AC3E}">
        <p14:creationId xmlns:p14="http://schemas.microsoft.com/office/powerpoint/2010/main" val="33282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cs typeface="Arial" charset="0"/>
              </a:rPr>
              <a:t>[</a:t>
            </a:r>
            <a:r>
              <a:rPr lang="de-DE" dirty="0">
                <a:cs typeface="Arial" charset="0"/>
              </a:rPr>
              <a:t>Kernaussage]</a:t>
            </a:r>
            <a:br>
              <a:rPr lang="de-DE" dirty="0">
                <a:cs typeface="Arial" charset="0"/>
              </a:rPr>
            </a:br>
            <a:r>
              <a:rPr lang="de-DE" dirty="0">
                <a:cs typeface="Arial" charset="0"/>
              </a:rPr>
              <a:t/>
            </a:r>
            <a:br>
              <a:rPr lang="de-DE" dirty="0">
                <a:cs typeface="Arial" charset="0"/>
              </a:rPr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>
                <a:cs typeface="Arial" charset="0"/>
              </a:rPr>
              <a:t>Projektbezogene SWOT-Analyse</a:t>
            </a:r>
          </a:p>
          <a:p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39750" y="1989138"/>
            <a:ext cx="8064500" cy="4103687"/>
            <a:chOff x="539750" y="1989138"/>
            <a:chExt cx="8064500" cy="4103687"/>
          </a:xfrm>
        </p:grpSpPr>
        <p:sp>
          <p:nvSpPr>
            <p:cNvPr id="6" name="Text Box 6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39750" y="1989138"/>
              <a:ext cx="8064500" cy="4103687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72000" anchor="ctr"/>
            <a:lstStyle>
              <a:lvl1pPr marL="174625" indent="-174625"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34988" indent="-180975"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895350" indent="-176213"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Aft>
                  <a:spcPct val="25000"/>
                </a:spcAft>
                <a:buFont typeface="Wingdings" pitchFamily="2" charset="2"/>
                <a:buNone/>
              </a:pPr>
              <a:endParaRPr lang="de-AT" sz="1400">
                <a:solidFill>
                  <a:schemeClr val="bg1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44538" y="2165350"/>
              <a:ext cx="3746500" cy="1800225"/>
            </a:xfrm>
            <a:prstGeom prst="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/>
            <a:lstStyle/>
            <a:p>
              <a:pPr marL="180975" indent="-180975">
                <a:buFont typeface="Wingdings" pitchFamily="2" charset="2"/>
                <a:buNone/>
              </a:pPr>
              <a:r>
                <a:rPr lang="de-DE" sz="1600" b="1" dirty="0">
                  <a:solidFill>
                    <a:sysClr val="windowText" lastClr="000000"/>
                  </a:solidFill>
                </a:rPr>
                <a:t>Stärken</a:t>
              </a:r>
            </a:p>
            <a:p>
              <a:pPr marL="180975" indent="-180975">
                <a:buFont typeface="Wingdings" pitchFamily="2" charset="2"/>
                <a:buChar char="§"/>
              </a:pPr>
              <a:r>
                <a:rPr lang="de-DE" sz="1400" dirty="0">
                  <a:solidFill>
                    <a:sysClr val="windowText" lastClr="000000"/>
                  </a:solidFill>
                </a:rPr>
                <a:t>Text</a:t>
              </a:r>
            </a:p>
            <a:p>
              <a:pPr marL="180975" indent="-180975">
                <a:buFont typeface="Wingdings" pitchFamily="2" charset="2"/>
                <a:buNone/>
              </a:pPr>
              <a:endParaRPr lang="de-DE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81538" y="2165350"/>
              <a:ext cx="3746500" cy="1800225"/>
            </a:xfrm>
            <a:prstGeom prst="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/>
            <a:lstStyle/>
            <a:p>
              <a:pPr marL="180975" indent="-180975" algn="r">
                <a:buFont typeface="Wingdings" pitchFamily="2" charset="2"/>
                <a:buNone/>
              </a:pPr>
              <a:r>
                <a:rPr lang="de-DE" sz="1600" b="1" dirty="0">
                  <a:solidFill>
                    <a:sysClr val="windowText" lastClr="000000"/>
                  </a:solidFill>
                </a:rPr>
                <a:t>Chancen</a:t>
              </a:r>
            </a:p>
            <a:p>
              <a:pPr marL="180975" indent="-180975">
                <a:buFont typeface="Wingdings" pitchFamily="2" charset="2"/>
                <a:buChar char="§"/>
              </a:pPr>
              <a:r>
                <a:rPr lang="de-DE" sz="1400" dirty="0">
                  <a:solidFill>
                    <a:sysClr val="windowText" lastClr="000000"/>
                  </a:solidFill>
                </a:rPr>
                <a:t>Text</a:t>
              </a:r>
            </a:p>
            <a:p>
              <a:pPr marL="180975" indent="-180975">
                <a:buFont typeface="Wingdings" pitchFamily="2" charset="2"/>
                <a:buNone/>
              </a:pPr>
              <a:endParaRPr lang="de-DE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744538" y="4133850"/>
              <a:ext cx="3746500" cy="1800225"/>
            </a:xfrm>
            <a:prstGeom prst="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/>
            <a:lstStyle/>
            <a:p>
              <a:pPr marL="180975" indent="-180975">
                <a:buFont typeface="Wingdings" pitchFamily="2" charset="2"/>
                <a:buNone/>
              </a:pPr>
              <a:r>
                <a:rPr lang="de-DE" sz="1600" b="1" dirty="0">
                  <a:solidFill>
                    <a:sysClr val="windowText" lastClr="000000"/>
                  </a:solidFill>
                </a:rPr>
                <a:t>Schwächen</a:t>
              </a:r>
            </a:p>
            <a:p>
              <a:pPr marL="180975" indent="-180975">
                <a:buFont typeface="Wingdings" pitchFamily="2" charset="2"/>
                <a:buChar char="§"/>
              </a:pPr>
              <a:r>
                <a:rPr lang="de-DE" sz="1400" dirty="0">
                  <a:solidFill>
                    <a:sysClr val="windowText" lastClr="000000"/>
                  </a:solidFill>
                </a:rPr>
                <a:t>Text</a:t>
              </a:r>
            </a:p>
            <a:p>
              <a:pPr marL="180975" indent="-180975">
                <a:buFont typeface="Wingdings" pitchFamily="2" charset="2"/>
                <a:buNone/>
              </a:pPr>
              <a:endParaRPr lang="de-DE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1538" y="4133850"/>
              <a:ext cx="3746500" cy="1800225"/>
            </a:xfrm>
            <a:prstGeom prst="rect">
              <a:avLst/>
            </a:prstGeom>
            <a:ln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/>
            <a:lstStyle/>
            <a:p>
              <a:pPr marL="180975" indent="-180975" algn="r">
                <a:buFont typeface="Wingdings" pitchFamily="2" charset="2"/>
                <a:buNone/>
              </a:pPr>
              <a:r>
                <a:rPr lang="de-DE" sz="1600" b="1" dirty="0">
                  <a:solidFill>
                    <a:sysClr val="windowText" lastClr="000000"/>
                  </a:solidFill>
                </a:rPr>
                <a:t>Risiken</a:t>
              </a:r>
            </a:p>
            <a:p>
              <a:pPr marL="180975" indent="-180975">
                <a:buFont typeface="Wingdings" pitchFamily="2" charset="2"/>
                <a:buChar char="§"/>
              </a:pPr>
              <a:r>
                <a:rPr lang="de-DE" sz="1400" dirty="0">
                  <a:solidFill>
                    <a:sysClr val="windowText" lastClr="000000"/>
                  </a:solidFill>
                </a:rPr>
                <a:t>Text</a:t>
              </a:r>
            </a:p>
            <a:p>
              <a:pPr marL="180975" indent="-180975">
                <a:buFont typeface="Wingdings" pitchFamily="2" charset="2"/>
                <a:buNone/>
              </a:pPr>
              <a:endParaRPr lang="de-DE" sz="1400" dirty="0">
                <a:solidFill>
                  <a:sysClr val="windowText" lastClr="00000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5691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cs typeface="Arial" charset="0"/>
              </a:rPr>
              <a:t>[</a:t>
            </a:r>
            <a:r>
              <a:rPr lang="de-DE" dirty="0">
                <a:cs typeface="Arial" charset="0"/>
              </a:rPr>
              <a:t>Kernaussage]</a:t>
            </a:r>
            <a:br>
              <a:rPr lang="de-DE" dirty="0">
                <a:cs typeface="Arial" charset="0"/>
              </a:rPr>
            </a:br>
            <a:r>
              <a:rPr lang="de-DE" dirty="0">
                <a:cs typeface="Arial" charset="0"/>
              </a:rPr>
              <a:t/>
            </a:r>
            <a:br>
              <a:rPr lang="de-DE" dirty="0">
                <a:cs typeface="Arial" charset="0"/>
              </a:rPr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27785"/>
              </p:ext>
            </p:extLst>
          </p:nvPr>
        </p:nvGraphicFramePr>
        <p:xfrm>
          <a:off x="539750" y="1989138"/>
          <a:ext cx="8064500" cy="4103689"/>
        </p:xfrm>
        <a:graphic>
          <a:graphicData uri="http://schemas.openxmlformats.org/drawingml/2006/table">
            <a:tbl>
              <a:tblPr>
                <a:effectLst>
                  <a:outerShdw blurRad="40005" dist="22860" dir="5400000" algn="ctr" rotWithShape="0">
                    <a:schemeClr val="tx1">
                      <a:alpha val="35000"/>
                    </a:schemeClr>
                  </a:outerShdw>
                </a:effectLst>
              </a:tblPr>
              <a:tblGrid>
                <a:gridCol w="2951163"/>
                <a:gridCol w="865187"/>
                <a:gridCol w="863600"/>
                <a:gridCol w="865188"/>
                <a:gridCol w="2519362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Arbeitspaket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KW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KW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KW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Anmerkung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Text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Text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de-A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25200" marB="18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3490913" y="2503488"/>
            <a:ext cx="2593975" cy="3489325"/>
            <a:chOff x="2199" y="1577"/>
            <a:chExt cx="1634" cy="2198"/>
          </a:xfrm>
        </p:grpSpPr>
        <p:sp>
          <p:nvSpPr>
            <p:cNvPr id="8" name="Rectangle 74"/>
            <p:cNvSpPr>
              <a:spLocks noChangeArrowheads="1"/>
            </p:cNvSpPr>
            <p:nvPr/>
          </p:nvSpPr>
          <p:spPr bwMode="auto">
            <a:xfrm>
              <a:off x="2199" y="1577"/>
              <a:ext cx="953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2744" y="2341"/>
              <a:ext cx="544" cy="145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0" name="Rectangle 76"/>
            <p:cNvSpPr>
              <a:spLocks noChangeArrowheads="1"/>
            </p:cNvSpPr>
            <p:nvPr/>
          </p:nvSpPr>
          <p:spPr bwMode="auto">
            <a:xfrm>
              <a:off x="2562" y="2091"/>
              <a:ext cx="953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1" name="Rectangle 77"/>
            <p:cNvSpPr>
              <a:spLocks noChangeArrowheads="1"/>
            </p:cNvSpPr>
            <p:nvPr/>
          </p:nvSpPr>
          <p:spPr bwMode="auto">
            <a:xfrm>
              <a:off x="2199" y="1834"/>
              <a:ext cx="953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2" name="Rectangle 78"/>
            <p:cNvSpPr>
              <a:spLocks noChangeArrowheads="1"/>
            </p:cNvSpPr>
            <p:nvPr/>
          </p:nvSpPr>
          <p:spPr bwMode="auto">
            <a:xfrm>
              <a:off x="3198" y="3122"/>
              <a:ext cx="635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3" name="Rectangle 79"/>
            <p:cNvSpPr>
              <a:spLocks noChangeArrowheads="1"/>
            </p:cNvSpPr>
            <p:nvPr/>
          </p:nvSpPr>
          <p:spPr bwMode="auto">
            <a:xfrm>
              <a:off x="3288" y="3395"/>
              <a:ext cx="318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4" name="Rectangle 80"/>
            <p:cNvSpPr>
              <a:spLocks noChangeArrowheads="1"/>
            </p:cNvSpPr>
            <p:nvPr/>
          </p:nvSpPr>
          <p:spPr bwMode="auto">
            <a:xfrm>
              <a:off x="3379" y="3639"/>
              <a:ext cx="453" cy="136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5" name="Rectangle 81"/>
            <p:cNvSpPr>
              <a:spLocks noChangeArrowheads="1"/>
            </p:cNvSpPr>
            <p:nvPr/>
          </p:nvSpPr>
          <p:spPr bwMode="auto">
            <a:xfrm>
              <a:off x="2744" y="2605"/>
              <a:ext cx="544" cy="145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  <p:sp>
          <p:nvSpPr>
            <p:cNvPr id="16" name="Rectangle 82"/>
            <p:cNvSpPr>
              <a:spLocks noChangeArrowheads="1"/>
            </p:cNvSpPr>
            <p:nvPr/>
          </p:nvSpPr>
          <p:spPr bwMode="auto">
            <a:xfrm>
              <a:off x="2744" y="2861"/>
              <a:ext cx="544" cy="145"/>
            </a:xfrm>
            <a:prstGeom prst="rect">
              <a:avLst/>
            </a:prstGeom>
            <a:ln/>
            <a:ex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tIns="25200" bIns="18000" anchor="ctr"/>
            <a:lstStyle/>
            <a:p>
              <a:pPr>
                <a:spcAft>
                  <a:spcPct val="25000"/>
                </a:spcAft>
                <a:buSzPct val="90000"/>
                <a:buFont typeface="Arial" pitchFamily="34" charset="0"/>
                <a:buChar char="•"/>
              </a:pPr>
              <a:endParaRPr lang="en-GB" sz="1400"/>
            </a:p>
          </p:txBody>
        </p:sp>
      </p:grpSp>
      <p:sp>
        <p:nvSpPr>
          <p:cNvPr id="17" name="Text Box 120"/>
          <p:cNvSpPr txBox="1">
            <a:spLocks noChangeArrowheads="1"/>
          </p:cNvSpPr>
          <p:nvPr/>
        </p:nvSpPr>
        <p:spPr bwMode="auto">
          <a:xfrm>
            <a:off x="2487264" y="6093296"/>
            <a:ext cx="1004616" cy="27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46800" rIns="72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de-DE" sz="1200" dirty="0"/>
              <a:t>Meilensteine</a:t>
            </a:r>
          </a:p>
        </p:txBody>
      </p:sp>
      <p:grpSp>
        <p:nvGrpSpPr>
          <p:cNvPr id="18" name="Group 84"/>
          <p:cNvGrpSpPr>
            <a:grpSpLocks/>
          </p:cNvGrpSpPr>
          <p:nvPr/>
        </p:nvGrpSpPr>
        <p:grpSpPr bwMode="auto">
          <a:xfrm>
            <a:off x="5494338" y="2395538"/>
            <a:ext cx="144462" cy="3913187"/>
            <a:chOff x="3412" y="1525"/>
            <a:chExt cx="91" cy="2465"/>
          </a:xfrm>
        </p:grpSpPr>
        <p:sp>
          <p:nvSpPr>
            <p:cNvPr id="19" name="Line 116"/>
            <p:cNvSpPr>
              <a:spLocks noChangeShapeType="1"/>
            </p:cNvSpPr>
            <p:nvPr/>
          </p:nvSpPr>
          <p:spPr bwMode="auto">
            <a:xfrm flipH="1">
              <a:off x="3458" y="1525"/>
              <a:ext cx="10" cy="240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wrap="none" lIns="72000" tIns="46800" rIns="72000" anchor="ctr"/>
            <a:lstStyle/>
            <a:p>
              <a:endParaRPr lang="de-DE"/>
            </a:p>
          </p:txBody>
        </p:sp>
        <p:sp>
          <p:nvSpPr>
            <p:cNvPr id="20" name="AutoShape 117"/>
            <p:cNvSpPr>
              <a:spLocks noChangeArrowheads="1"/>
            </p:cNvSpPr>
            <p:nvPr/>
          </p:nvSpPr>
          <p:spPr bwMode="auto">
            <a:xfrm>
              <a:off x="3412" y="3899"/>
              <a:ext cx="91" cy="91"/>
            </a:xfrm>
            <a:prstGeom prst="triangle">
              <a:avLst>
                <a:gd name="adj" fmla="val 50000"/>
              </a:avLst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72000" tIns="46800" rIns="72000" anchor="ctr"/>
            <a:lstStyle/>
            <a:p>
              <a:endParaRPr lang="en-GB"/>
            </a:p>
          </p:txBody>
        </p:sp>
      </p:grpSp>
      <p:grpSp>
        <p:nvGrpSpPr>
          <p:cNvPr id="21" name="Group 87"/>
          <p:cNvGrpSpPr>
            <a:grpSpLocks/>
          </p:cNvGrpSpPr>
          <p:nvPr/>
        </p:nvGrpSpPr>
        <p:grpSpPr bwMode="auto">
          <a:xfrm>
            <a:off x="4919663" y="2395538"/>
            <a:ext cx="144462" cy="3913187"/>
            <a:chOff x="2919" y="1525"/>
            <a:chExt cx="91" cy="2465"/>
          </a:xfrm>
        </p:grpSpPr>
        <p:sp>
          <p:nvSpPr>
            <p:cNvPr id="22" name="Line 123"/>
            <p:cNvSpPr>
              <a:spLocks noChangeShapeType="1"/>
            </p:cNvSpPr>
            <p:nvPr/>
          </p:nvSpPr>
          <p:spPr bwMode="auto">
            <a:xfrm flipH="1">
              <a:off x="2965" y="1525"/>
              <a:ext cx="10" cy="240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wrap="none" lIns="72000" tIns="46800" rIns="72000" anchor="ctr"/>
            <a:lstStyle/>
            <a:p>
              <a:endParaRPr lang="de-DE"/>
            </a:p>
          </p:txBody>
        </p:sp>
        <p:sp>
          <p:nvSpPr>
            <p:cNvPr id="23" name="AutoShape 124"/>
            <p:cNvSpPr>
              <a:spLocks noChangeArrowheads="1"/>
            </p:cNvSpPr>
            <p:nvPr/>
          </p:nvSpPr>
          <p:spPr bwMode="auto">
            <a:xfrm>
              <a:off x="2919" y="3899"/>
              <a:ext cx="91" cy="91"/>
            </a:xfrm>
            <a:prstGeom prst="triangle">
              <a:avLst>
                <a:gd name="adj" fmla="val 50000"/>
              </a:avLst>
            </a:prstGeom>
            <a:ln/>
            <a:ex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72000" tIns="46800" rIns="72000" anchor="ctr"/>
            <a:lstStyle/>
            <a:p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752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AutoShape 20"/>
          <p:cNvCxnSpPr>
            <a:cxnSpLocks noChangeShapeType="1"/>
            <a:stCxn id="11275" idx="2"/>
          </p:cNvCxnSpPr>
          <p:nvPr/>
        </p:nvCxnSpPr>
        <p:spPr bwMode="auto">
          <a:xfrm>
            <a:off x="4492625" y="2795155"/>
            <a:ext cx="0" cy="1914958"/>
          </a:xfrm>
          <a:prstGeom prst="straightConnector1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68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b="1" dirty="0" smtClean="0">
                <a:cs typeface="Arial" charset="0"/>
              </a:rPr>
              <a:t>[</a:t>
            </a:r>
            <a:r>
              <a:rPr lang="de-DE" sz="2000" b="1" dirty="0">
                <a:cs typeface="Arial" charset="0"/>
              </a:rPr>
              <a:t>Kernaussage]</a:t>
            </a:r>
            <a:br>
              <a:rPr lang="de-DE" sz="2000" b="1" dirty="0">
                <a:cs typeface="Arial" charset="0"/>
              </a:rPr>
            </a:b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11271" name="Inhaltsplatzhalter 3"/>
          <p:cNvSpPr>
            <a:spLocks/>
          </p:cNvSpPr>
          <p:nvPr/>
        </p:nvSpPr>
        <p:spPr bwMode="auto">
          <a:xfrm>
            <a:off x="539750" y="1584325"/>
            <a:ext cx="8064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>
              <a:cs typeface="Arial" charset="0"/>
            </a:endParaRPr>
          </a:p>
        </p:txBody>
      </p:sp>
      <p:sp>
        <p:nvSpPr>
          <p:cNvPr id="11272" name="Inhaltsplatzhalter 3"/>
          <p:cNvSpPr>
            <a:spLocks/>
          </p:cNvSpPr>
          <p:nvPr/>
        </p:nvSpPr>
        <p:spPr bwMode="auto">
          <a:xfrm>
            <a:off x="539750" y="1582738"/>
            <a:ext cx="8064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r>
              <a:rPr lang="de-DE" sz="1600">
                <a:cs typeface="Arial" charset="0"/>
              </a:rPr>
              <a:t>Projektmanagementstruktur</a:t>
            </a:r>
          </a:p>
        </p:txBody>
      </p:sp>
      <p:sp>
        <p:nvSpPr>
          <p:cNvPr id="11273" name="Inhaltsplatzhalter 2"/>
          <p:cNvSpPr>
            <a:spLocks/>
          </p:cNvSpPr>
          <p:nvPr/>
        </p:nvSpPr>
        <p:spPr bwMode="auto">
          <a:xfrm>
            <a:off x="539750" y="1979613"/>
            <a:ext cx="80645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400">
              <a:cs typeface="Arial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 rot="-1858456">
            <a:off x="1429817" y="2238013"/>
            <a:ext cx="719138" cy="3932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0" anchor="ctr"/>
          <a:lstStyle/>
          <a:p>
            <a:pPr algn="ctr" defTabSz="914400">
              <a:defRPr/>
            </a:pPr>
            <a:r>
              <a:rPr lang="de-DE" sz="1200" b="1" dirty="0">
                <a:solidFill>
                  <a:schemeClr val="tx1"/>
                </a:solidFill>
              </a:rPr>
              <a:t>Optional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2692400" y="1979614"/>
            <a:ext cx="3600450" cy="4140200"/>
            <a:chOff x="2692400" y="1979613"/>
            <a:chExt cx="3600450" cy="4206875"/>
          </a:xfrm>
        </p:grpSpPr>
        <p:sp>
          <p:nvSpPr>
            <p:cNvPr id="11274" name="Rechteck 7"/>
            <p:cNvSpPr>
              <a:spLocks noChangeArrowheads="1"/>
            </p:cNvSpPr>
            <p:nvPr/>
          </p:nvSpPr>
          <p:spPr bwMode="auto">
            <a:xfrm>
              <a:off x="2692400" y="1979613"/>
              <a:ext cx="3600450" cy="2889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tIns="36000" anchor="ctr"/>
            <a:lstStyle/>
            <a:p>
              <a:pPr algn="ctr"/>
              <a:r>
                <a:rPr lang="de-DE" sz="1600" dirty="0">
                  <a:solidFill>
                    <a:schemeClr val="bg1"/>
                  </a:solidFill>
                  <a:cs typeface="Arial" charset="0"/>
                </a:rPr>
                <a:t>Programm-Management</a:t>
              </a:r>
            </a:p>
          </p:txBody>
        </p:sp>
        <p:sp>
          <p:nvSpPr>
            <p:cNvPr id="11275" name="Inhaltsplatzhalter 2"/>
            <p:cNvSpPr txBox="1">
              <a:spLocks/>
            </p:cNvSpPr>
            <p:nvPr/>
          </p:nvSpPr>
          <p:spPr bwMode="auto">
            <a:xfrm>
              <a:off x="2692400" y="2268538"/>
              <a:ext cx="3600450" cy="539750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vert="horz" wrap="square" lIns="72000" tIns="45720" rIns="91440" bIns="45720" anchor="t" anchorCtr="0">
              <a:noAutofit/>
            </a:bodyPr>
            <a:lstStyle>
              <a:lvl1pPr marL="179388" indent="-17938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</p:txBody>
        </p:sp>
        <p:sp>
          <p:nvSpPr>
            <p:cNvPr id="11277" name="Rechteck 7"/>
            <p:cNvSpPr>
              <a:spLocks noChangeArrowheads="1"/>
            </p:cNvSpPr>
            <p:nvPr/>
          </p:nvSpPr>
          <p:spPr bwMode="auto">
            <a:xfrm>
              <a:off x="2692400" y="2987675"/>
              <a:ext cx="3600450" cy="2889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tIns="36000" anchor="ctr"/>
            <a:lstStyle/>
            <a:p>
              <a:pPr algn="ctr"/>
              <a:r>
                <a:rPr lang="de-DE" sz="1600">
                  <a:solidFill>
                    <a:schemeClr val="bg1"/>
                  </a:solidFill>
                  <a:cs typeface="Arial" charset="0"/>
                </a:rPr>
                <a:t>Lenkungsausschuss</a:t>
              </a:r>
            </a:p>
          </p:txBody>
        </p:sp>
        <p:sp>
          <p:nvSpPr>
            <p:cNvPr id="11278" name="Inhaltsplatzhalter 2"/>
            <p:cNvSpPr txBox="1">
              <a:spLocks/>
            </p:cNvSpPr>
            <p:nvPr/>
          </p:nvSpPr>
          <p:spPr bwMode="auto">
            <a:xfrm>
              <a:off x="2692400" y="3276600"/>
              <a:ext cx="3600450" cy="539750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vert="horz" wrap="square" lIns="72000" tIns="45720" rIns="91440" bIns="45720" anchor="t" anchorCtr="0">
              <a:noAutofit/>
            </a:bodyPr>
            <a:lstStyle>
              <a:lvl1pPr marL="179388" indent="-17938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</p:txBody>
        </p:sp>
        <p:sp>
          <p:nvSpPr>
            <p:cNvPr id="11279" name="Rechteck 7"/>
            <p:cNvSpPr>
              <a:spLocks noChangeArrowheads="1"/>
            </p:cNvSpPr>
            <p:nvPr/>
          </p:nvSpPr>
          <p:spPr bwMode="auto">
            <a:xfrm>
              <a:off x="2692400" y="3965575"/>
              <a:ext cx="3600450" cy="2889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tIns="36000" anchor="ctr"/>
            <a:lstStyle/>
            <a:p>
              <a:pPr algn="ctr"/>
              <a:r>
                <a:rPr lang="de-DE" sz="1600">
                  <a:solidFill>
                    <a:schemeClr val="bg1"/>
                  </a:solidFill>
                  <a:cs typeface="Arial" charset="0"/>
                </a:rPr>
                <a:t>Projektmanager</a:t>
              </a:r>
            </a:p>
          </p:txBody>
        </p:sp>
        <p:sp>
          <p:nvSpPr>
            <p:cNvPr id="11280" name="Inhaltsplatzhalter 2"/>
            <p:cNvSpPr txBox="1">
              <a:spLocks/>
            </p:cNvSpPr>
            <p:nvPr/>
          </p:nvSpPr>
          <p:spPr bwMode="auto">
            <a:xfrm>
              <a:off x="2692400" y="4254500"/>
              <a:ext cx="3600450" cy="287338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vert="horz" wrap="square" lIns="72000" tIns="45720" rIns="91440" bIns="45720" anchor="t" anchorCtr="0">
              <a:noAutofit/>
            </a:bodyPr>
            <a:lstStyle>
              <a:lvl1pPr marL="179388" indent="-17938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</p:txBody>
        </p:sp>
        <p:sp>
          <p:nvSpPr>
            <p:cNvPr id="11281" name="Rechteck 7"/>
            <p:cNvSpPr>
              <a:spLocks noChangeArrowheads="1"/>
            </p:cNvSpPr>
            <p:nvPr/>
          </p:nvSpPr>
          <p:spPr bwMode="auto">
            <a:xfrm>
              <a:off x="2692400" y="4710113"/>
              <a:ext cx="3600450" cy="2889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tIns="36000" anchor="ctr"/>
            <a:lstStyle/>
            <a:p>
              <a:pPr algn="ctr"/>
              <a:r>
                <a:rPr lang="de-DE" sz="1600">
                  <a:solidFill>
                    <a:schemeClr val="bg1"/>
                  </a:solidFill>
                  <a:cs typeface="Arial" charset="0"/>
                </a:rPr>
                <a:t>Projektteam</a:t>
              </a:r>
            </a:p>
          </p:txBody>
        </p:sp>
        <p:sp>
          <p:nvSpPr>
            <p:cNvPr id="11282" name="Inhaltsplatzhalter 2"/>
            <p:cNvSpPr txBox="1">
              <a:spLocks/>
            </p:cNvSpPr>
            <p:nvPr/>
          </p:nvSpPr>
          <p:spPr bwMode="auto">
            <a:xfrm>
              <a:off x="2692400" y="4999038"/>
              <a:ext cx="3600450" cy="1187450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vert="horz" wrap="square" lIns="72000" tIns="45720" rIns="91440" bIns="45720" anchor="t" anchorCtr="0">
              <a:noAutofit/>
            </a:bodyPr>
            <a:lstStyle>
              <a:lvl1pPr marL="179388" indent="-17938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  <a:p>
              <a:pPr marL="180000" indent="-180000">
                <a:spcAft>
                  <a:spcPts val="417"/>
                </a:spcAft>
                <a:buClr>
                  <a:srgbClr val="000000"/>
                </a:buClr>
                <a:buSzPct val="90000"/>
                <a:buFont typeface="Wingdings"/>
                <a:buChar char="§"/>
              </a:pPr>
              <a:r>
                <a:rPr lang="de-DE" sz="1400">
                  <a:latin typeface="Arial"/>
                  <a:cs typeface="Arial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51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0W6lRNBEGKCrDKw.QI9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heme/theme1.xml><?xml version="1.0" encoding="utf-8"?>
<a:theme xmlns:a="http://schemas.openxmlformats.org/drawingml/2006/main" name="QS Executive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QuickSlide Entwurfsvorlage Executive</Template>
  <TotalTime>0</TotalTime>
  <Words>143</Words>
  <Application>Microsoft Office PowerPoint</Application>
  <PresentationFormat>Bildschirmpräsentation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QS Executive</vt:lpstr>
      <vt:lpstr>Folienmaster  Manager-Wiki</vt:lpstr>
      <vt:lpstr>Projekt-Steckbrief</vt:lpstr>
      <vt:lpstr>PowerPoint-Präsentation</vt:lpstr>
      <vt:lpstr>PowerPoint-Präsentation</vt:lpstr>
      <vt:lpstr>PowerPoint-Präsentation</vt:lpstr>
      <vt:lpstr>PowerPoint-Präsentation</vt:lpstr>
      <vt:lpstr>[Kernaussage]  </vt:lpstr>
      <vt:lpstr>[Kernaussage] 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Makro-Umweltanalyse mit Szenarien</dc:title>
  <dc:creator>Janna Smidt</dc:creator>
  <cp:lastModifiedBy>Janna Smidt</cp:lastModifiedBy>
  <cp:revision>47</cp:revision>
  <dcterms:created xsi:type="dcterms:W3CDTF">2011-08-16T08:58:00Z</dcterms:created>
  <dcterms:modified xsi:type="dcterms:W3CDTF">2011-09-09T11:02:23Z</dcterms:modified>
</cp:coreProperties>
</file>