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53.xml" ContentType="application/vnd.openxmlformats-officedocument.presentationml.tags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7" r:id="rId3"/>
  </p:sldMasterIdLst>
  <p:notesMasterIdLst>
    <p:notesMasterId r:id="rId5"/>
  </p:notesMasterIdLst>
  <p:handoutMasterIdLst>
    <p:handoutMasterId r:id="rId6"/>
  </p:handoutMasterIdLst>
  <p:sldIdLst>
    <p:sldId id="859" r:id="rId4"/>
  </p:sldIdLst>
  <p:sldSz cx="9906000" cy="6858000" type="A4"/>
  <p:notesSz cx="9283700" cy="6997700"/>
  <p:custDataLst>
    <p:tags r:id="rId7"/>
  </p:custDataLst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3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473AA"/>
    <a:srgbClr val="647DAA"/>
    <a:srgbClr val="647DBA"/>
    <a:srgbClr val="374B78"/>
    <a:srgbClr val="32466E"/>
    <a:srgbClr val="324678"/>
    <a:srgbClr val="6478A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6" autoAdjust="0"/>
    <p:restoredTop sz="94660" autoAdjust="0"/>
  </p:normalViewPr>
  <p:slideViewPr>
    <p:cSldViewPr snapToGrid="0" snapToObjects="1">
      <p:cViewPr varScale="1">
        <p:scale>
          <a:sx n="79" d="100"/>
          <a:sy n="79" d="100"/>
        </p:scale>
        <p:origin x="-1302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-192" y="-96"/>
      </p:cViewPr>
      <p:guideLst>
        <p:guide orient="horz" pos="2204"/>
        <p:guide pos="29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7186434372868"/>
          <c:y val="4.0383771929825098E-2"/>
          <c:w val="0.85598958397916791"/>
          <c:h val="0.78306635397232915"/>
        </c:manualLayout>
      </c:layout>
      <c:areaChart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Werk A</c:v>
                </c:pt>
              </c:strCache>
            </c:strRef>
          </c:tx>
          <c:cat>
            <c:numRef>
              <c:f>Tabelle1!$A$2:$A$18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12.5</c:v>
                </c:pt>
                <c:pt idx="3">
                  <c:v>25</c:v>
                </c:pt>
                <c:pt idx="4">
                  <c:v>25</c:v>
                </c:pt>
                <c:pt idx="5">
                  <c:v>50</c:v>
                </c:pt>
                <c:pt idx="6">
                  <c:v>75</c:v>
                </c:pt>
                <c:pt idx="7">
                  <c:v>75</c:v>
                </c:pt>
                <c:pt idx="8">
                  <c:v>112.5</c:v>
                </c:pt>
                <c:pt idx="9">
                  <c:v>150</c:v>
                </c:pt>
                <c:pt idx="10">
                  <c:v>150</c:v>
                </c:pt>
                <c:pt idx="11">
                  <c:v>200</c:v>
                </c:pt>
                <c:pt idx="12">
                  <c:v>250</c:v>
                </c:pt>
                <c:pt idx="13">
                  <c:v>250</c:v>
                </c:pt>
                <c:pt idx="14">
                  <c:v>312.5</c:v>
                </c:pt>
                <c:pt idx="15">
                  <c:v>365</c:v>
                </c:pt>
                <c:pt idx="16">
                  <c:v>365</c:v>
                </c:pt>
              </c:numCache>
            </c:numRef>
          </c:cat>
          <c:val>
            <c:numRef>
              <c:f>Tabelle1!$B$2:$B$18</c:f>
              <c:numCache>
                <c:formatCode>General</c:formatCode>
                <c:ptCount val="17"/>
                <c:pt idx="0">
                  <c:v>0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Werk B</c:v>
                </c:pt>
              </c:strCache>
            </c:strRef>
          </c:tx>
          <c:cat>
            <c:numRef>
              <c:f>Tabelle1!$A$2:$A$18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12.5</c:v>
                </c:pt>
                <c:pt idx="3">
                  <c:v>25</c:v>
                </c:pt>
                <c:pt idx="4">
                  <c:v>25</c:v>
                </c:pt>
                <c:pt idx="5">
                  <c:v>50</c:v>
                </c:pt>
                <c:pt idx="6">
                  <c:v>75</c:v>
                </c:pt>
                <c:pt idx="7">
                  <c:v>75</c:v>
                </c:pt>
                <c:pt idx="8">
                  <c:v>112.5</c:v>
                </c:pt>
                <c:pt idx="9">
                  <c:v>150</c:v>
                </c:pt>
                <c:pt idx="10">
                  <c:v>150</c:v>
                </c:pt>
                <c:pt idx="11">
                  <c:v>200</c:v>
                </c:pt>
                <c:pt idx="12">
                  <c:v>250</c:v>
                </c:pt>
                <c:pt idx="13">
                  <c:v>250</c:v>
                </c:pt>
                <c:pt idx="14">
                  <c:v>312.5</c:v>
                </c:pt>
                <c:pt idx="15">
                  <c:v>365</c:v>
                </c:pt>
                <c:pt idx="16">
                  <c:v>365</c:v>
                </c:pt>
              </c:numCache>
            </c:numRef>
          </c:cat>
          <c:val>
            <c:numRef>
              <c:f>Tabelle1!$C$2:$C$18</c:f>
              <c:numCache>
                <c:formatCode>General</c:formatCode>
                <c:ptCount val="17"/>
                <c:pt idx="3">
                  <c:v>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Werk C</c:v>
                </c:pt>
              </c:strCache>
            </c:strRef>
          </c:tx>
          <c:cat>
            <c:numRef>
              <c:f>Tabelle1!$A$2:$A$18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12.5</c:v>
                </c:pt>
                <c:pt idx="3">
                  <c:v>25</c:v>
                </c:pt>
                <c:pt idx="4">
                  <c:v>25</c:v>
                </c:pt>
                <c:pt idx="5">
                  <c:v>50</c:v>
                </c:pt>
                <c:pt idx="6">
                  <c:v>75</c:v>
                </c:pt>
                <c:pt idx="7">
                  <c:v>75</c:v>
                </c:pt>
                <c:pt idx="8">
                  <c:v>112.5</c:v>
                </c:pt>
                <c:pt idx="9">
                  <c:v>150</c:v>
                </c:pt>
                <c:pt idx="10">
                  <c:v>150</c:v>
                </c:pt>
                <c:pt idx="11">
                  <c:v>200</c:v>
                </c:pt>
                <c:pt idx="12">
                  <c:v>250</c:v>
                </c:pt>
                <c:pt idx="13">
                  <c:v>250</c:v>
                </c:pt>
                <c:pt idx="14">
                  <c:v>312.5</c:v>
                </c:pt>
                <c:pt idx="15">
                  <c:v>365</c:v>
                </c:pt>
                <c:pt idx="16">
                  <c:v>365</c:v>
                </c:pt>
              </c:numCache>
            </c:numRef>
          </c:cat>
          <c:val>
            <c:numRef>
              <c:f>Tabelle1!$D$2:$D$18</c:f>
              <c:numCache>
                <c:formatCode>General</c:formatCode>
                <c:ptCount val="17"/>
                <c:pt idx="6">
                  <c:v>0</c:v>
                </c:pt>
                <c:pt idx="7">
                  <c:v>75</c:v>
                </c:pt>
                <c:pt idx="8">
                  <c:v>75</c:v>
                </c:pt>
                <c:pt idx="9">
                  <c:v>75</c:v>
                </c:pt>
                <c:pt idx="10">
                  <c:v>0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Werk 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Tabelle1!$A$2:$A$18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12.5</c:v>
                </c:pt>
                <c:pt idx="3">
                  <c:v>25</c:v>
                </c:pt>
                <c:pt idx="4">
                  <c:v>25</c:v>
                </c:pt>
                <c:pt idx="5">
                  <c:v>50</c:v>
                </c:pt>
                <c:pt idx="6">
                  <c:v>75</c:v>
                </c:pt>
                <c:pt idx="7">
                  <c:v>75</c:v>
                </c:pt>
                <c:pt idx="8">
                  <c:v>112.5</c:v>
                </c:pt>
                <c:pt idx="9">
                  <c:v>150</c:v>
                </c:pt>
                <c:pt idx="10">
                  <c:v>150</c:v>
                </c:pt>
                <c:pt idx="11">
                  <c:v>200</c:v>
                </c:pt>
                <c:pt idx="12">
                  <c:v>250</c:v>
                </c:pt>
                <c:pt idx="13">
                  <c:v>250</c:v>
                </c:pt>
                <c:pt idx="14">
                  <c:v>312.5</c:v>
                </c:pt>
                <c:pt idx="15">
                  <c:v>365</c:v>
                </c:pt>
                <c:pt idx="16">
                  <c:v>365</c:v>
                </c:pt>
              </c:numCache>
            </c:numRef>
          </c:cat>
          <c:val>
            <c:numRef>
              <c:f>Tabelle1!$E$2:$E$18</c:f>
              <c:numCache>
                <c:formatCode>General</c:formatCode>
                <c:ptCount val="17"/>
                <c:pt idx="9">
                  <c:v>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0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Werk 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Tabelle1!$A$2:$A$18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12.5</c:v>
                </c:pt>
                <c:pt idx="3">
                  <c:v>25</c:v>
                </c:pt>
                <c:pt idx="4">
                  <c:v>25</c:v>
                </c:pt>
                <c:pt idx="5">
                  <c:v>50</c:v>
                </c:pt>
                <c:pt idx="6">
                  <c:v>75</c:v>
                </c:pt>
                <c:pt idx="7">
                  <c:v>75</c:v>
                </c:pt>
                <c:pt idx="8">
                  <c:v>112.5</c:v>
                </c:pt>
                <c:pt idx="9">
                  <c:v>150</c:v>
                </c:pt>
                <c:pt idx="10">
                  <c:v>150</c:v>
                </c:pt>
                <c:pt idx="11">
                  <c:v>200</c:v>
                </c:pt>
                <c:pt idx="12">
                  <c:v>250</c:v>
                </c:pt>
                <c:pt idx="13">
                  <c:v>250</c:v>
                </c:pt>
                <c:pt idx="14">
                  <c:v>312.5</c:v>
                </c:pt>
                <c:pt idx="15">
                  <c:v>365</c:v>
                </c:pt>
                <c:pt idx="16">
                  <c:v>365</c:v>
                </c:pt>
              </c:numCache>
            </c:numRef>
          </c:cat>
          <c:val>
            <c:numRef>
              <c:f>Tabelle1!$F$2:$F$18</c:f>
              <c:numCache>
                <c:formatCode>General</c:formatCode>
                <c:ptCount val="17"/>
                <c:pt idx="12">
                  <c:v>0</c:v>
                </c:pt>
                <c:pt idx="13">
                  <c:v>125</c:v>
                </c:pt>
                <c:pt idx="14">
                  <c:v>125</c:v>
                </c:pt>
                <c:pt idx="15">
                  <c:v>125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233088"/>
        <c:axId val="199271168"/>
      </c:areaChart>
      <c:dateAx>
        <c:axId val="198233088"/>
        <c:scaling>
          <c:orientation val="minMax"/>
          <c:max val="365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crossAx val="199271168"/>
        <c:crosses val="autoZero"/>
        <c:auto val="0"/>
        <c:lblOffset val="100"/>
        <c:baseTimeUnit val="days"/>
        <c:majorUnit val="25"/>
        <c:majorTimeUnit val="days"/>
        <c:minorUnit val="5"/>
        <c:minorTimeUnit val="days"/>
      </c:dateAx>
      <c:valAx>
        <c:axId val="199271168"/>
        <c:scaling>
          <c:orientation val="minMax"/>
          <c:max val="140"/>
        </c:scaling>
        <c:delete val="0"/>
        <c:axPos val="l"/>
        <c:numFmt formatCode="General" sourceLinked="1"/>
        <c:majorTickMark val="out"/>
        <c:minorTickMark val="none"/>
        <c:tickLblPos val="nextTo"/>
        <c:crossAx val="198233088"/>
        <c:crosses val="autoZero"/>
        <c:crossBetween val="midCat"/>
        <c:majorUnit val="20"/>
      </c:valAx>
    </c:plotArea>
    <c:plotVisOnly val="1"/>
    <c:dispBlanksAs val="zero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0.33037</cdr:x>
      <cdr:y>0.8949</cdr:y>
    </cdr:from>
    <cdr:to>
      <cdr:x>0.68746</cdr:x>
      <cdr:y>0.98272</cdr:y>
    </cdr:to>
    <cdr:sp macro="" textlink="">
      <cdr:nvSpPr>
        <cdr:cNvPr id="9" name="Rectangle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4296" y="3672408"/>
          <a:ext cx="2879725" cy="360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 algn="ctr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none" lIns="72000" tIns="46800" rIns="72000" anchor="ctr"/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>
            <a:spcAft>
              <a:spcPct val="0"/>
            </a:spcAft>
            <a:buSzTx/>
            <a:buFontTx/>
            <a:buNone/>
          </a:pPr>
          <a:r>
            <a:rPr lang="de-DE" sz="1400" dirty="0"/>
            <a:t>Produktionsmenge</a:t>
          </a:r>
        </a:p>
      </cdr:txBody>
    </cdr:sp>
  </cdr:relSizeAnchor>
  <cdr:relSizeAnchor xmlns:cdr="http://schemas.openxmlformats.org/drawingml/2006/chartDrawing">
    <cdr:from>
      <cdr:x>0</cdr:x>
      <cdr:y>0.22811</cdr:y>
    </cdr:from>
    <cdr:to>
      <cdr:x>0.04469</cdr:x>
      <cdr:y>0.7198</cdr:y>
    </cdr:to>
    <cdr:sp macro="" textlink="">
      <cdr:nvSpPr>
        <cdr:cNvPr id="10" name="Rectangle 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 rot="16200000">
          <a:off x="-828669" y="1764774"/>
          <a:ext cx="2017742" cy="36040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 algn="ctr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none" lIns="72000" tIns="46800" rIns="72000" anchor="ctr"/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>
            <a:spcAft>
              <a:spcPct val="0"/>
            </a:spcAft>
            <a:buSzTx/>
            <a:buFontTx/>
            <a:buNone/>
          </a:pPr>
          <a:r>
            <a:rPr lang="de-DE" sz="1400" dirty="0"/>
            <a:t>Produktionskosten</a:t>
          </a:r>
        </a:p>
      </cdr:txBody>
    </cdr:sp>
  </cdr:relSizeAnchor>
  <cdr:relSizeAnchor xmlns:cdr="http://schemas.openxmlformats.org/drawingml/2006/chartDrawing">
    <cdr:from>
      <cdr:x>0.64289</cdr:x>
      <cdr:y>0.03509</cdr:y>
    </cdr:from>
    <cdr:to>
      <cdr:x>0.64289</cdr:x>
      <cdr:y>0.83315</cdr:y>
    </cdr:to>
    <cdr:sp macro="" textlink="">
      <cdr:nvSpPr>
        <cdr:cNvPr id="12" name="Line 2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rot="5400000">
          <a:off x="3547081" y="1781511"/>
          <a:ext cx="3274989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0000"/>
          </a:solidFill>
          <a:prstDash val="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 lIns="90000" tIns="46800" rIns="90000" bIns="46800" anchor="ctr"/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0.46431</cdr:x>
      <cdr:y>0.01755</cdr:y>
    </cdr:from>
    <cdr:to>
      <cdr:x>0.64285</cdr:x>
      <cdr:y>0.08757</cdr:y>
    </cdr:to>
    <cdr:sp macro="" textlink="">
      <cdr:nvSpPr>
        <cdr:cNvPr id="13" name="Rectangle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44416" y="72008"/>
          <a:ext cx="1439836" cy="2873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 algn="ctr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none" lIns="72000" tIns="46800" rIns="72000" anchor="ctr"/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r">
            <a:spcAft>
              <a:spcPct val="0"/>
            </a:spcAft>
            <a:buSzTx/>
            <a:buFontTx/>
            <a:buNone/>
          </a:pPr>
          <a:r>
            <a:rPr lang="de-DE" sz="1400" dirty="0"/>
            <a:t>Marktnachfrage</a:t>
          </a:r>
        </a:p>
      </cdr:txBody>
    </cdr:sp>
  </cdr:relSizeAnchor>
  <cdr:relSizeAnchor xmlns:cdr="http://schemas.openxmlformats.org/drawingml/2006/chartDrawing">
    <cdr:from>
      <cdr:x>0.11608</cdr:x>
      <cdr:y>0.12283</cdr:y>
    </cdr:from>
    <cdr:to>
      <cdr:x>0.29462</cdr:x>
      <cdr:y>0.19285</cdr:y>
    </cdr:to>
    <cdr:sp macro="" textlink="">
      <cdr:nvSpPr>
        <cdr:cNvPr id="14" name="Rectangle 6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6104" y="504056"/>
          <a:ext cx="1439863" cy="287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6350" algn="ctr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none" lIns="72000" tIns="46800" rIns="72000" anchor="ctr"/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>
            <a:spcAft>
              <a:spcPct val="0"/>
            </a:spcAft>
            <a:buSzTx/>
            <a:buFontTx/>
            <a:buNone/>
          </a:pPr>
          <a:r>
            <a:rPr lang="de-DE" sz="1400" dirty="0"/>
            <a:t>Marktpreis</a:t>
          </a:r>
        </a:p>
      </cdr:txBody>
    </cdr:sp>
  </cdr:relSizeAnchor>
  <cdr:relSizeAnchor xmlns:cdr="http://schemas.openxmlformats.org/drawingml/2006/chartDrawing">
    <cdr:from>
      <cdr:x>0.11608</cdr:x>
      <cdr:y>0.26321</cdr:y>
    </cdr:from>
    <cdr:to>
      <cdr:x>0.97317</cdr:x>
      <cdr:y>0.26321</cdr:y>
    </cdr:to>
    <cdr:sp macro="" textlink="">
      <cdr:nvSpPr>
        <cdr:cNvPr id="11" name="Line 2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936104" y="1080120"/>
          <a:ext cx="6912002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>
          <a:solidFill>
            <a:srgbClr val="000000"/>
          </a:solidFill>
          <a:prstDash val="dash"/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 lIns="90000" tIns="46800" rIns="90000" bIns="46800" anchor="ctr"/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endParaRPr lang="de-DE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t" anchorCtr="0" compatLnSpc="1">
            <a:prstTxWarp prst="textNoShape">
              <a:avLst/>
            </a:prstTxWarp>
          </a:bodyPr>
          <a:lstStyle>
            <a:lvl1pPr algn="l" defTabSz="887413">
              <a:defRPr sz="1200"/>
            </a:lvl1pPr>
          </a:lstStyle>
          <a:p>
            <a:endParaRPr lang="en-GB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7800" y="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/>
            </a:lvl1pPr>
          </a:lstStyle>
          <a:p>
            <a:endParaRPr lang="en-GB"/>
          </a:p>
        </p:txBody>
      </p:sp>
      <p:sp>
        <p:nvSpPr>
          <p:cNvPr id="297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1035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b" anchorCtr="0" compatLnSpc="1">
            <a:prstTxWarp prst="textNoShape">
              <a:avLst/>
            </a:prstTxWarp>
          </a:bodyPr>
          <a:lstStyle>
            <a:lvl1pPr algn="l" defTabSz="887413">
              <a:defRPr sz="1200"/>
            </a:lvl1pPr>
          </a:lstStyle>
          <a:p>
            <a:endParaRPr lang="en-GB"/>
          </a:p>
        </p:txBody>
      </p:sp>
      <p:sp>
        <p:nvSpPr>
          <p:cNvPr id="297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7800" y="661035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/>
            </a:lvl1pPr>
          </a:lstStyle>
          <a:p>
            <a:fld id="{555A96A5-C4EA-4839-9A68-43675D88BA4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29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t" anchorCtr="0" compatLnSpc="1">
            <a:prstTxWarp prst="textNoShape">
              <a:avLst/>
            </a:prstTxWarp>
          </a:bodyPr>
          <a:lstStyle>
            <a:lvl1pPr algn="l" defTabSz="887413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t" anchorCtr="0" compatLnSpc="1">
            <a:prstTxWarp prst="textNoShape">
              <a:avLst/>
            </a:prstTxWarp>
          </a:bodyPr>
          <a:lstStyle>
            <a:lvl1pPr algn="r" defTabSz="887413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33675" y="542925"/>
            <a:ext cx="3819525" cy="264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43275"/>
            <a:ext cx="6810375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1035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b" anchorCtr="0" compatLnSpc="1">
            <a:prstTxWarp prst="textNoShape">
              <a:avLst/>
            </a:prstTxWarp>
          </a:bodyPr>
          <a:lstStyle>
            <a:lvl1pPr algn="l" defTabSz="887413">
              <a:defRPr sz="1200" b="0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10350"/>
            <a:ext cx="4025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837" tIns="44419" rIns="88837" bIns="44419" numCol="1" anchor="b" anchorCtr="0" compatLnSpc="1">
            <a:prstTxWarp prst="textNoShape">
              <a:avLst/>
            </a:prstTxWarp>
          </a:bodyPr>
          <a:lstStyle>
            <a:lvl1pPr algn="r" defTabSz="887413">
              <a:defRPr sz="1200" b="0">
                <a:latin typeface="Times New Roman" charset="0"/>
              </a:defRPr>
            </a:lvl1pPr>
          </a:lstStyle>
          <a:p>
            <a:fld id="{69F37EC0-7DB7-4736-8A01-5163C8689B9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5704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7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6600" y="1931988"/>
            <a:ext cx="8535988" cy="284162"/>
          </a:xfrm>
        </p:spPr>
        <p:txBody>
          <a:bodyPr>
            <a:spAutoFit/>
          </a:bodyPr>
          <a:lstStyle>
            <a:lvl1pPr>
              <a:tabLst>
                <a:tab pos="566738" algn="l"/>
              </a:tabLst>
              <a:defRPr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  <a:endParaRPr lang="en-US" noProof="0" smtClean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78313" y="7010400"/>
            <a:ext cx="1420812" cy="280988"/>
          </a:xfrm>
        </p:spPr>
        <p:txBody>
          <a:bodyPr/>
          <a:lstStyle>
            <a:lvl1pPr algn="ctr">
              <a:defRPr sz="800" b="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en-US" noProof="0" smtClean="0"/>
          </a:p>
        </p:txBody>
      </p:sp>
      <p:sp>
        <p:nvSpPr>
          <p:cNvPr id="4170" name="Line 74"/>
          <p:cNvSpPr>
            <a:spLocks noChangeShapeType="1"/>
          </p:cNvSpPr>
          <p:nvPr userDrawn="1"/>
        </p:nvSpPr>
        <p:spPr bwMode="auto">
          <a:xfrm>
            <a:off x="0" y="762000"/>
            <a:ext cx="9907588" cy="0"/>
          </a:xfrm>
          <a:prstGeom prst="line">
            <a:avLst/>
          </a:prstGeom>
          <a:noFill/>
          <a:ln w="31750">
            <a:solidFill>
              <a:srgbClr val="1419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171" name="Rectangle 7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04948A5-7589-43E6-98DC-7626AF286300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4172" name="Line 76"/>
          <p:cNvSpPr>
            <a:spLocks noChangeShapeType="1"/>
          </p:cNvSpPr>
          <p:nvPr userDrawn="1"/>
        </p:nvSpPr>
        <p:spPr bwMode="auto">
          <a:xfrm>
            <a:off x="9269413" y="6670675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pic>
        <p:nvPicPr>
          <p:cNvPr id="4173" name="Picture 77" descr="D:\Beruf\Website\Layout\c Concepts...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0" r="2097" b="19872"/>
          <a:stretch>
            <a:fillRect/>
          </a:stretch>
        </p:blipFill>
        <p:spPr bwMode="auto">
          <a:xfrm>
            <a:off x="7594600" y="6656388"/>
            <a:ext cx="1630363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74" name="Picture 78" descr="D:\Beruf\Website\Layout\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77288" y="127000"/>
            <a:ext cx="496887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B4AA00-C1BE-4ADD-A008-42697AEC663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38988" y="898525"/>
            <a:ext cx="2133600" cy="52943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36600" y="898525"/>
            <a:ext cx="6249988" cy="52943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F0EA44-1D99-491D-A10B-58749288E27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1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85271" y="3208892"/>
            <a:ext cx="8736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84729" y="1982788"/>
            <a:ext cx="8736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85271" y="4508500"/>
            <a:ext cx="8736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84729" y="5732825"/>
            <a:ext cx="8736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0161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459686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11222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84729" y="1987200"/>
            <a:ext cx="8736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569719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5271" y="1987200"/>
            <a:ext cx="873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140805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5108" y="1987200"/>
            <a:ext cx="4134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2"/>
            </p:custDataLst>
          </p:nvPr>
        </p:nvSpPr>
        <p:spPr>
          <a:xfrm>
            <a:off x="5187271" y="1987200"/>
            <a:ext cx="413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527502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5108" y="2276475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108" y="1988475"/>
            <a:ext cx="4134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6892" y="1988475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2"/>
            </p:custDataLst>
          </p:nvPr>
        </p:nvSpPr>
        <p:spPr>
          <a:xfrm>
            <a:off x="5187000" y="2275200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61636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3325" y="2276419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000" y="1985761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7000" y="1985761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2"/>
            </p:custDataLst>
          </p:nvPr>
        </p:nvSpPr>
        <p:spPr>
          <a:xfrm>
            <a:off x="5187000" y="2276419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85000" y="2275200"/>
            <a:ext cx="4134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5187000" y="2275200"/>
            <a:ext cx="4134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08359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53FCE9-43B0-4F94-96F1-DC2E9A2C6A7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52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5"/>
          <p:cNvSpPr>
            <a:spLocks noGrp="1"/>
          </p:cNvSpPr>
          <p:nvPr>
            <p:ph type="title"/>
          </p:nvPr>
        </p:nvSpPr>
        <p:spPr>
          <a:xfrm>
            <a:off x="585000" y="1052800"/>
            <a:ext cx="8736000" cy="576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5108" y="2276475"/>
            <a:ext cx="4134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2"/>
            </p:custDataLst>
          </p:nvPr>
        </p:nvSpPr>
        <p:spPr>
          <a:xfrm>
            <a:off x="5187271" y="2276475"/>
            <a:ext cx="4134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108" y="1988475"/>
            <a:ext cx="4134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6892" y="1988475"/>
            <a:ext cx="4134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623365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2672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76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76560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2672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20074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972980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2672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95335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2672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078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6231583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1779986" y="6643689"/>
            <a:ext cx="1026715" cy="77787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fld id="{C3B0CA50-F41E-4F3C-A762-C4566A9CC6D4}" type="datetime1">
              <a:rPr lang="de-DE" sz="1800" b="0">
                <a:solidFill>
                  <a:srgbClr val="000000"/>
                </a:solidFill>
                <a:latin typeface="Arial"/>
              </a:rPr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t>29.08.2011</a:t>
            </a:fld>
            <a:endParaRPr lang="de-DE" sz="1800" b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384550" y="6643689"/>
            <a:ext cx="1336279" cy="777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800" b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8722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74946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ED3D7D-78DC-46FC-AE5E-3D5D02E79E1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7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2672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36370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2672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bg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39251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3325" y="2276419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000" y="1985761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7000" y="1985761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5187000" y="2276419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78481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5833778"/>
      </p:ext>
    </p:extLst>
  </p:cSld>
  <p:clrMapOvr>
    <a:masterClrMapping/>
  </p:clrMapOvr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0911813"/>
      </p:ext>
    </p:extLst>
  </p:cSld>
  <p:clrMapOvr>
    <a:masterClrMapping/>
  </p:clrMapOvr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0959154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85271" y="1987200"/>
            <a:ext cx="873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>
          <a:xfrm>
            <a:off x="9321000" y="6652800"/>
            <a:ext cx="468000" cy="216000"/>
          </a:xfrm>
          <a:prstGeom prst="rect">
            <a:avLst/>
          </a:prstGeom>
        </p:spPr>
        <p:txBody>
          <a:bodyPr/>
          <a:lstStyle/>
          <a:p>
            <a:fld id="{590D2304-24A7-4E4C-82B3-924AC4FEAFAD}" type="slidenum">
              <a:rPr lang="de-DE" smtClean="0">
                <a:solidFill>
                  <a:srgbClr val="000000"/>
                </a:solidFill>
              </a:rPr>
              <a:pPr/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9321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6921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0D2304-24A7-4E4C-82B3-924AC4FEAFAD}" type="slidenum">
              <a:rPr lang="de-DE" smtClean="0">
                <a:solidFill>
                  <a:srgbClr val="000000"/>
                </a:solidFill>
              </a:rPr>
              <a:pPr/>
              <a:t>‹Nr.›</a:t>
            </a:fld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9321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6019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85271" y="3208892"/>
            <a:ext cx="8736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84729" y="1982788"/>
            <a:ext cx="8736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85271" y="4508500"/>
            <a:ext cx="8736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84729" y="5732825"/>
            <a:ext cx="8736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36600" y="1978025"/>
            <a:ext cx="4191000" cy="421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80000" y="1978025"/>
            <a:ext cx="4192588" cy="421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1EC0E3-2904-4EC1-8B86-A1FBFD53AEED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65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84729" y="1987200"/>
            <a:ext cx="8736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85271" y="1987200"/>
            <a:ext cx="873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85108" y="1987200"/>
            <a:ext cx="4134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5187271" y="1987200"/>
            <a:ext cx="413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5108" y="2276475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108" y="1988475"/>
            <a:ext cx="4134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6892" y="1988475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5187000" y="2275200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3325" y="2276419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000" y="1985761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7000" y="1985761"/>
            <a:ext cx="4134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5187000" y="2276419"/>
            <a:ext cx="4134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85000" y="2275200"/>
            <a:ext cx="4134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5187000" y="2275200"/>
            <a:ext cx="4134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85000" y="1584000"/>
            <a:ext cx="8736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85108" y="1988475"/>
            <a:ext cx="4134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5186892" y="1988475"/>
            <a:ext cx="4134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85108" y="2276475"/>
            <a:ext cx="4134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5187271" y="2276475"/>
            <a:ext cx="4134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85271" y="1987200"/>
            <a:ext cx="873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EEB3CB-E642-4FA9-BEFC-929871549E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2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9D9D5D-EBD7-45D0-A8EC-694A6A4A14B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29F682-63BC-436E-AA57-D5B5A5985D7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8A81EE-0A41-41ED-9AE1-891E6E75594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7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4C12CD-7662-4330-A22F-FBCAA23610F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1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heme" Target="../theme/theme2.xml"/><Relationship Id="rId30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ags" Target="../tags/tag3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ags" Target="../tags/tag33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ags" Target="../tags/tag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6600" y="898525"/>
            <a:ext cx="8535988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add title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6600" y="1978025"/>
            <a:ext cx="8535988" cy="421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de-DE" smtClean="0"/>
              <a:t>Click to change format</a:t>
            </a:r>
            <a:endParaRPr lang="en-US" smtClean="0"/>
          </a:p>
          <a:p>
            <a:pPr lvl="1"/>
            <a:r>
              <a:rPr lang="en-US" smtClean="0"/>
              <a:t>Level 1</a:t>
            </a:r>
          </a:p>
          <a:p>
            <a:pPr lvl="2"/>
            <a:r>
              <a:rPr lang="en-US" smtClean="0"/>
              <a:t>Level 2</a:t>
            </a:r>
          </a:p>
          <a:p>
            <a:pPr lvl="3"/>
            <a:r>
              <a:rPr lang="en-US" smtClean="0"/>
              <a:t>Level 3</a:t>
            </a:r>
          </a:p>
          <a:p>
            <a:pPr lvl="3"/>
            <a:r>
              <a:rPr lang="en-US" smtClean="0"/>
              <a:t>Level 3</a:t>
            </a:r>
          </a:p>
          <a:p>
            <a:pPr lvl="3"/>
            <a:r>
              <a:rPr lang="en-US" smtClean="0"/>
              <a:t>Level 3</a:t>
            </a:r>
          </a:p>
          <a:p>
            <a:pPr lvl="1"/>
            <a:r>
              <a:rPr lang="en-US" smtClean="0"/>
              <a:t>Level 1</a:t>
            </a:r>
          </a:p>
          <a:p>
            <a:pPr lvl="2"/>
            <a:r>
              <a:rPr lang="en-US" smtClean="0"/>
              <a:t>Level 2</a:t>
            </a:r>
          </a:p>
          <a:p>
            <a:pPr lvl="2"/>
            <a:r>
              <a:rPr lang="en-US" smtClean="0"/>
              <a:t>Level 2</a:t>
            </a:r>
          </a:p>
          <a:p>
            <a:pPr lvl="1"/>
            <a:r>
              <a:rPr lang="en-US" smtClean="0"/>
              <a:t>Level 1</a:t>
            </a:r>
          </a:p>
          <a:p>
            <a:pPr lvl="2"/>
            <a:r>
              <a:rPr lang="en-US" smtClean="0"/>
              <a:t>Level 2</a:t>
            </a:r>
          </a:p>
          <a:p>
            <a:pPr lvl="2"/>
            <a:r>
              <a:rPr lang="en-US" smtClean="0"/>
              <a:t>Level 2</a:t>
            </a:r>
          </a:p>
          <a:p>
            <a:pPr lvl="1"/>
            <a:r>
              <a:rPr lang="en-US" smtClean="0"/>
              <a:t>Level 1</a:t>
            </a:r>
          </a:p>
          <a:p>
            <a:pPr lvl="2"/>
            <a:r>
              <a:rPr lang="en-US" smtClean="0"/>
              <a:t>Level 2</a:t>
            </a:r>
          </a:p>
          <a:p>
            <a:pPr lvl="2"/>
            <a:r>
              <a:rPr lang="en-US" smtClean="0"/>
              <a:t>Level 2</a:t>
            </a:r>
          </a:p>
          <a:p>
            <a:pPr lvl="1"/>
            <a:r>
              <a:rPr lang="en-US" smtClean="0"/>
              <a:t>Level 1</a:t>
            </a:r>
          </a:p>
          <a:p>
            <a:pPr lvl="2"/>
            <a:r>
              <a:rPr lang="en-US" smtClean="0"/>
              <a:t>Level 2</a:t>
            </a:r>
          </a:p>
          <a:p>
            <a:pPr lvl="2"/>
            <a:r>
              <a:rPr lang="en-US" smtClean="0"/>
              <a:t>Level 2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762000"/>
            <a:ext cx="9907588" cy="0"/>
          </a:xfrm>
          <a:prstGeom prst="line">
            <a:avLst/>
          </a:prstGeom>
          <a:noFill/>
          <a:ln w="31750">
            <a:solidFill>
              <a:srgbClr val="1419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85" name="Rectangle 7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5300" y="6672263"/>
            <a:ext cx="2286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900" b="0"/>
            </a:lvl1pPr>
          </a:lstStyle>
          <a:p>
            <a:fld id="{40407A7E-8CFD-469F-B92E-CE239D30CFB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786" name="Line 762"/>
          <p:cNvSpPr>
            <a:spLocks noChangeShapeType="1"/>
          </p:cNvSpPr>
          <p:nvPr/>
        </p:nvSpPr>
        <p:spPr bwMode="auto">
          <a:xfrm>
            <a:off x="9269413" y="6670675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de-DE"/>
          </a:p>
        </p:txBody>
      </p:sp>
      <p:pic>
        <p:nvPicPr>
          <p:cNvPr id="1787" name="Picture 763" descr="D:\Beruf\Website\Layout\c Concepts...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20" r="2097" b="19872"/>
          <a:stretch>
            <a:fillRect/>
          </a:stretch>
        </p:blipFill>
        <p:spPr bwMode="auto">
          <a:xfrm>
            <a:off x="7594600" y="6656388"/>
            <a:ext cx="1630363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8" name="Picture 764" descr="D:\Beruf\Website\Layout\Log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77288" y="127000"/>
            <a:ext cx="496887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3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algn="l" defTabSz="952500" rtl="0" eaLnBrk="1" fontAlgn="base" hangingPunct="1">
        <a:spcBef>
          <a:spcPct val="0"/>
        </a:spcBef>
        <a:spcAft>
          <a:spcPct val="1000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293688" indent="-292100" algn="l" defTabSz="952500" rtl="0" eaLnBrk="1" fontAlgn="base" hangingPunct="1">
        <a:spcBef>
          <a:spcPct val="0"/>
        </a:spcBef>
        <a:spcAft>
          <a:spcPct val="10000"/>
        </a:spcAft>
        <a:buChar char="•"/>
        <a:defRPr sz="1400">
          <a:solidFill>
            <a:schemeClr val="tx1"/>
          </a:solidFill>
          <a:latin typeface="+mn-lt"/>
        </a:defRPr>
      </a:lvl2pPr>
      <a:lvl3pPr marL="577850" indent="-282575" algn="l" defTabSz="952500" rtl="0" eaLnBrk="1" fontAlgn="base" hangingPunct="1">
        <a:spcBef>
          <a:spcPct val="0"/>
        </a:spcBef>
        <a:spcAft>
          <a:spcPct val="10000"/>
        </a:spcAft>
        <a:buChar char="–"/>
        <a:defRPr sz="1400">
          <a:solidFill>
            <a:schemeClr val="tx1"/>
          </a:solidFill>
          <a:latin typeface="+mn-lt"/>
        </a:defRPr>
      </a:lvl3pPr>
      <a:lvl4pPr marL="871538" indent="-284163" algn="l" defTabSz="952500" rtl="0" eaLnBrk="1" fontAlgn="base" hangingPunct="1">
        <a:spcBef>
          <a:spcPct val="0"/>
        </a:spcBef>
        <a:spcAft>
          <a:spcPct val="10000"/>
        </a:spcAft>
        <a:buChar char="-"/>
        <a:defRPr sz="1400">
          <a:solidFill>
            <a:schemeClr val="tx1"/>
          </a:solidFill>
          <a:latin typeface="+mn-lt"/>
        </a:defRPr>
      </a:lvl4pPr>
      <a:lvl5pPr marL="2057400" indent="-228600" algn="l" defTabSz="952500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514600" indent="-228600" algn="l" defTabSz="952500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971800" indent="-228600" algn="l" defTabSz="952500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429000" indent="-228600" algn="l" defTabSz="952500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886200" indent="-228600" algn="l" defTabSz="952500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28"/>
            </p:custDataLst>
          </p:nvPr>
        </p:nvGrpSpPr>
        <p:grpSpPr>
          <a:xfrm>
            <a:off x="0" y="0"/>
            <a:ext cx="99138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85000" y="1052800"/>
            <a:ext cx="8736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29"/>
            </p:custDataLst>
          </p:nvPr>
        </p:nvSpPr>
        <p:spPr>
          <a:xfrm>
            <a:off x="584729" y="1988825"/>
            <a:ext cx="8736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8590385" y="6215083"/>
            <a:ext cx="1195230" cy="622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endParaRPr lang="de-DE" sz="1000" b="0" dirty="0">
              <a:solidFill>
                <a:srgbClr val="000000"/>
              </a:solidFill>
              <a:latin typeface="Arial" pitchFamily="34" charset="0"/>
            </a:endParaRPr>
          </a:p>
          <a:p>
            <a:pPr algn="r"/>
            <a:endParaRPr lang="de-DE" sz="1800" b="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9321000" y="6652800"/>
            <a:ext cx="468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EBC352C-164A-4803-9305-5F85FF98D539}" type="slidenum">
              <a:rPr lang="de-DE" b="0" smtClean="0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de-DE" b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906000" cy="0"/>
          </a:xfrm>
          <a:prstGeom prst="line">
            <a:avLst/>
          </a:prstGeom>
          <a:ln/>
          <a:effec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21" name="Grafik 20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657" y="332438"/>
            <a:ext cx="1538475" cy="29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5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2"/>
            </p:custDataLst>
          </p:nvPr>
        </p:nvGrpSpPr>
        <p:grpSpPr>
          <a:xfrm>
            <a:off x="0" y="0"/>
            <a:ext cx="99138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85000" y="900000"/>
            <a:ext cx="8736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84729" y="1988825"/>
            <a:ext cx="8736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906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>
            <p:custDataLst>
              <p:tags r:id="rId14"/>
            </p:custDataLst>
          </p:nvPr>
        </p:nvSpPr>
        <p:spPr>
          <a:xfrm>
            <a:off x="585000" y="6423140"/>
            <a:ext cx="8736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l"/>
            <a:r>
              <a:rPr lang="de-DE" sz="1000" b="0" dirty="0" smtClean="0"/>
              <a:t>Erstellt mit </a:t>
            </a:r>
            <a:r>
              <a:rPr lang="de-DE" sz="1000" b="0" dirty="0" err="1" smtClean="0"/>
              <a:t>QuickSlide</a:t>
            </a:r>
            <a:r>
              <a:rPr lang="de-DE" sz="1000" b="0" dirty="0" smtClean="0"/>
              <a:t> Professional - © </a:t>
            </a:r>
            <a:r>
              <a:rPr lang="de-DE" sz="1000" b="0" dirty="0" err="1" smtClean="0"/>
              <a:t>Strategy</a:t>
            </a:r>
            <a:r>
              <a:rPr lang="de-DE" sz="1000" b="0" dirty="0" smtClean="0"/>
              <a:t> </a:t>
            </a:r>
            <a:r>
              <a:rPr lang="de-DE" sz="1000" b="0" dirty="0" err="1" smtClean="0"/>
              <a:t>Compass</a:t>
            </a:r>
            <a:r>
              <a:rPr lang="de-DE" sz="1000" b="0" dirty="0" smtClean="0"/>
              <a:t> GmbH</a:t>
            </a:r>
            <a:endParaRPr lang="de-DE" sz="10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39.xml"/><Relationship Id="rId1" Type="http://schemas.openxmlformats.org/officeDocument/2006/relationships/tags" Target="../tags/tag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Eine Industriekostenkurve ermöglicht die Ableitung einer Reihe von Einflussfaktoren auf die Branchenattraktivität</a:t>
            </a:r>
          </a:p>
        </p:txBody>
      </p:sp>
      <p:graphicFrame>
        <p:nvGraphicFramePr>
          <p:cNvPr id="6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072587"/>
              </p:ext>
            </p:extLst>
          </p:nvPr>
        </p:nvGraphicFramePr>
        <p:xfrm>
          <a:off x="506506" y="1916832"/>
          <a:ext cx="904900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555166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181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heme/theme1.xml><?xml version="1.0" encoding="utf-8"?>
<a:theme xmlns:a="http://schemas.openxmlformats.org/drawingml/2006/main" name="Template Industriekostenkurve">
  <a:themeElements>
    <a:clrScheme name="Is_pres_1_10-2002 9">
      <a:dk1>
        <a:srgbClr val="000000"/>
      </a:dk1>
      <a:lt1>
        <a:srgbClr val="FFFFFF"/>
      </a:lt1>
      <a:dk2>
        <a:srgbClr val="000000"/>
      </a:dk2>
      <a:lt2>
        <a:srgbClr val="374B78"/>
      </a:lt2>
      <a:accent1>
        <a:srgbClr val="FFFFFF"/>
      </a:accent1>
      <a:accent2>
        <a:srgbClr val="C8D2F5"/>
      </a:accent2>
      <a:accent3>
        <a:srgbClr val="FFFFFF"/>
      </a:accent3>
      <a:accent4>
        <a:srgbClr val="000000"/>
      </a:accent4>
      <a:accent5>
        <a:srgbClr val="FFFFFF"/>
      </a:accent5>
      <a:accent6>
        <a:srgbClr val="B5BEDE"/>
      </a:accent6>
      <a:hlink>
        <a:srgbClr val="14195F"/>
      </a:hlink>
      <a:folHlink>
        <a:srgbClr val="6478A0"/>
      </a:folHlink>
    </a:clrScheme>
    <a:fontScheme name="Is_pres_1_10-20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_pres_1_10-2002 1">
        <a:dk1>
          <a:srgbClr val="000000"/>
        </a:dk1>
        <a:lt1>
          <a:srgbClr val="FFFFFF"/>
        </a:lt1>
        <a:dk2>
          <a:srgbClr val="000000"/>
        </a:dk2>
        <a:lt2>
          <a:srgbClr val="003F56"/>
        </a:lt2>
        <a:accent1>
          <a:srgbClr val="FFFFFF"/>
        </a:accent1>
        <a:accent2>
          <a:srgbClr val="B2D2DE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1BEC9"/>
        </a:accent6>
        <a:hlink>
          <a:srgbClr val="256885"/>
        </a:hlink>
        <a:folHlink>
          <a:srgbClr val="6CAA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2">
        <a:dk1>
          <a:srgbClr val="000000"/>
        </a:dk1>
        <a:lt1>
          <a:srgbClr val="D6CBC2"/>
        </a:lt1>
        <a:dk2>
          <a:srgbClr val="000000"/>
        </a:dk2>
        <a:lt2>
          <a:srgbClr val="09BAFF"/>
        </a:lt2>
        <a:accent1>
          <a:srgbClr val="FFFFFF"/>
        </a:accent1>
        <a:accent2>
          <a:srgbClr val="003F56"/>
        </a:accent2>
        <a:accent3>
          <a:srgbClr val="E8E2DD"/>
        </a:accent3>
        <a:accent4>
          <a:srgbClr val="000000"/>
        </a:accent4>
        <a:accent5>
          <a:srgbClr val="FFFFFF"/>
        </a:accent5>
        <a:accent6>
          <a:srgbClr val="00384D"/>
        </a:accent6>
        <a:hlink>
          <a:srgbClr val="256885"/>
        </a:hlink>
        <a:folHlink>
          <a:srgbClr val="6CAA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3">
        <a:dk1>
          <a:srgbClr val="09BAFF"/>
        </a:dk1>
        <a:lt1>
          <a:srgbClr val="FFFFFF"/>
        </a:lt1>
        <a:dk2>
          <a:srgbClr val="003F56"/>
        </a:dk2>
        <a:lt2>
          <a:srgbClr val="FFFFFF"/>
        </a:lt2>
        <a:accent1>
          <a:srgbClr val="FFFFFF"/>
        </a:accent1>
        <a:accent2>
          <a:srgbClr val="B2D2DE"/>
        </a:accent2>
        <a:accent3>
          <a:srgbClr val="AAAFB4"/>
        </a:accent3>
        <a:accent4>
          <a:srgbClr val="DADADA"/>
        </a:accent4>
        <a:accent5>
          <a:srgbClr val="FFFFFF"/>
        </a:accent5>
        <a:accent6>
          <a:srgbClr val="A1BEC9"/>
        </a:accent6>
        <a:hlink>
          <a:srgbClr val="6CAAC0"/>
        </a:hlink>
        <a:folHlink>
          <a:srgbClr val="2568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_pres_1_10-2002 4">
        <a:dk1>
          <a:srgbClr val="FF960C"/>
        </a:dk1>
        <a:lt1>
          <a:srgbClr val="FFFFFF"/>
        </a:lt1>
        <a:dk2>
          <a:srgbClr val="003F56"/>
        </a:dk2>
        <a:lt2>
          <a:srgbClr val="FFFFFF"/>
        </a:lt2>
        <a:accent1>
          <a:srgbClr val="FFFFFF"/>
        </a:accent1>
        <a:accent2>
          <a:srgbClr val="B2D2DE"/>
        </a:accent2>
        <a:accent3>
          <a:srgbClr val="AAAFB4"/>
        </a:accent3>
        <a:accent4>
          <a:srgbClr val="DADADA"/>
        </a:accent4>
        <a:accent5>
          <a:srgbClr val="FFFFFF"/>
        </a:accent5>
        <a:accent6>
          <a:srgbClr val="A1BEC9"/>
        </a:accent6>
        <a:hlink>
          <a:srgbClr val="6CAAC0"/>
        </a:hlink>
        <a:folHlink>
          <a:srgbClr val="2568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_pres_1_10-2002 5">
        <a:dk1>
          <a:srgbClr val="000000"/>
        </a:dk1>
        <a:lt1>
          <a:srgbClr val="FFFFFF"/>
        </a:lt1>
        <a:dk2>
          <a:srgbClr val="000000"/>
        </a:dk2>
        <a:lt2>
          <a:srgbClr val="003F56"/>
        </a:lt2>
        <a:accent1>
          <a:srgbClr val="FFFFFF"/>
        </a:accent1>
        <a:accent2>
          <a:srgbClr val="A3EDAA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93D79A"/>
        </a:accent6>
        <a:hlink>
          <a:srgbClr val="B2B8BE"/>
        </a:hlink>
        <a:folHlink>
          <a:srgbClr val="ABC4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6">
        <a:dk1>
          <a:srgbClr val="000000"/>
        </a:dk1>
        <a:lt1>
          <a:srgbClr val="FFFFFF"/>
        </a:lt1>
        <a:dk2>
          <a:srgbClr val="14195F"/>
        </a:dk2>
        <a:lt2>
          <a:srgbClr val="000000"/>
        </a:lt2>
        <a:accent1>
          <a:srgbClr val="C8D2F5"/>
        </a:accent1>
        <a:accent2>
          <a:srgbClr val="6478A0"/>
        </a:accent2>
        <a:accent3>
          <a:srgbClr val="FFFFFF"/>
        </a:accent3>
        <a:accent4>
          <a:srgbClr val="000000"/>
        </a:accent4>
        <a:accent5>
          <a:srgbClr val="E0E5F9"/>
        </a:accent5>
        <a:accent6>
          <a:srgbClr val="5A6C91"/>
        </a:accent6>
        <a:hlink>
          <a:srgbClr val="374B78"/>
        </a:hlink>
        <a:folHlink>
          <a:srgbClr val="C80A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7">
        <a:dk1>
          <a:srgbClr val="000000"/>
        </a:dk1>
        <a:lt1>
          <a:srgbClr val="FFFFFF"/>
        </a:lt1>
        <a:dk2>
          <a:srgbClr val="14195F"/>
        </a:dk2>
        <a:lt2>
          <a:srgbClr val="14195F"/>
        </a:lt2>
        <a:accent1>
          <a:srgbClr val="FFFFFF"/>
        </a:accent1>
        <a:accent2>
          <a:srgbClr val="C8D2F5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5BEDE"/>
        </a:accent6>
        <a:hlink>
          <a:srgbClr val="374B78"/>
        </a:hlink>
        <a:folHlink>
          <a:srgbClr val="6478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8">
        <a:dk1>
          <a:srgbClr val="000000"/>
        </a:dk1>
        <a:lt1>
          <a:srgbClr val="FFFFFF"/>
        </a:lt1>
        <a:dk2>
          <a:srgbClr val="14195F"/>
        </a:dk2>
        <a:lt2>
          <a:srgbClr val="374B78"/>
        </a:lt2>
        <a:accent1>
          <a:srgbClr val="FFFFFF"/>
        </a:accent1>
        <a:accent2>
          <a:srgbClr val="C8D2F5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5BEDE"/>
        </a:accent6>
        <a:hlink>
          <a:srgbClr val="14195F"/>
        </a:hlink>
        <a:folHlink>
          <a:srgbClr val="6478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_pres_1_10-2002 9">
        <a:dk1>
          <a:srgbClr val="000000"/>
        </a:dk1>
        <a:lt1>
          <a:srgbClr val="FFFFFF"/>
        </a:lt1>
        <a:dk2>
          <a:srgbClr val="000000"/>
        </a:dk2>
        <a:lt2>
          <a:srgbClr val="374B78"/>
        </a:lt2>
        <a:accent1>
          <a:srgbClr val="FFFFFF"/>
        </a:accent1>
        <a:accent2>
          <a:srgbClr val="C8D2F5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5BEDE"/>
        </a:accent6>
        <a:hlink>
          <a:srgbClr val="14195F"/>
        </a:hlink>
        <a:folHlink>
          <a:srgbClr val="6478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ickSlide">
  <a:themeElements>
    <a:clrScheme name="Strategy Compass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Industriekostenkurve</Template>
  <TotalTime>0</TotalTime>
  <Words>16</Words>
  <Application>Microsoft Office PowerPoint</Application>
  <PresentationFormat>A4-Papier (210x297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Template Industriekostenkurve</vt:lpstr>
      <vt:lpstr>QuickSlide</vt:lpstr>
      <vt:lpstr>Folienmaster  Manager-Wiki</vt:lpstr>
      <vt:lpstr>Eine Industriekostenkurve ermöglicht die Ableitung einer Reihe von Einflussfaktoren auf die Branchenattraktivität</vt:lpstr>
    </vt:vector>
  </TitlesOfParts>
  <Company>Strategy Compass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Eine Industriekostenkurve ermöglicht die Ableitung einer Reihe von Einflussfaktoren auf die Branchenattraktivität</dc:title>
  <dc:creator>Janna Smidt;Strategy Compass GmbH</dc:creator>
  <cp:lastModifiedBy>Janna Smidt</cp:lastModifiedBy>
  <cp:revision>5</cp:revision>
  <dcterms:created xsi:type="dcterms:W3CDTF">2011-08-11T14:31:22Z</dcterms:created>
  <dcterms:modified xsi:type="dcterms:W3CDTF">2011-08-29T08:40:23Z</dcterms:modified>
</cp:coreProperties>
</file>